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Health and medical sciences academy -&gt; emphasis on the sciences as BUILDING BLOCKS for a future in healthcare</a:t>
            </a:r>
            <a:endParaRPr/>
          </a:p>
          <a:p>
            <a:pPr indent="0" lvl="0" marL="0" rtl="0" algn="l">
              <a:spcBef>
                <a:spcPts val="0"/>
              </a:spcBef>
              <a:spcAft>
                <a:spcPts val="0"/>
              </a:spcAft>
              <a:buNone/>
            </a:pPr>
            <a:r>
              <a:rPr lang="en-US"/>
              <a:t>-&gt; even I am not far enough along to really memorize the dosages of drugs</a:t>
            </a:r>
            <a:endParaRPr/>
          </a:p>
          <a:p>
            <a:pPr indent="0" lvl="0" marL="0" rtl="0" algn="l">
              <a:spcBef>
                <a:spcPts val="0"/>
              </a:spcBef>
              <a:spcAft>
                <a:spcPts val="0"/>
              </a:spcAft>
              <a:buNone/>
            </a:pPr>
            <a:r>
              <a:rPr lang="en-US"/>
              <a:t>-&gt; what you all need at this point is to hit the fundamentals hard and build the foundation for your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Realize that being called a “nerd” is a compliment!!!!!!!</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Link to YouTube video of INO: https://www.youtube.com/watch?v=tIOyFsBwUuY</a:t>
            </a:r>
            <a:endParaRPr/>
          </a:p>
        </p:txBody>
      </p:sp>
      <p:sp>
        <p:nvSpPr>
          <p:cNvPr id="183" name="Google Shape;183;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Farside Comic – what’s that thing in the back of the throat?</a:t>
            </a:r>
            <a:endParaRPr/>
          </a:p>
          <a:p>
            <a:pPr indent="0" lvl="0" marL="0" rtl="0" algn="l">
              <a:spcBef>
                <a:spcPts val="0"/>
              </a:spcBef>
              <a:spcAft>
                <a:spcPts val="0"/>
              </a:spcAft>
              <a:buNone/>
            </a:pPr>
            <a:r>
              <a:t/>
            </a:r>
            <a:endParaRPr/>
          </a:p>
        </p:txBody>
      </p:sp>
      <p:sp>
        <p:nvSpPr>
          <p:cNvPr id="251" name="Google Shape;251;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TANGO NECK -&gt; You look AWAY from the muscle that contracts</a:t>
            </a:r>
            <a:endParaRPr/>
          </a:p>
        </p:txBody>
      </p:sp>
      <p:sp>
        <p:nvSpPr>
          <p:cNvPr id="268" name="Google Shape;268;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Frontal Lobe Q: Where are you right now. Doing a puzzle. Behavior/Irritability, 1o Motor</a:t>
            </a:r>
            <a:endParaRPr/>
          </a:p>
          <a:p>
            <a:pPr indent="0" lvl="0" marL="0" rtl="0" algn="l">
              <a:spcBef>
                <a:spcPts val="0"/>
              </a:spcBef>
              <a:spcAft>
                <a:spcPts val="0"/>
              </a:spcAft>
              <a:buNone/>
            </a:pPr>
            <a:r>
              <a:rPr lang="en-US"/>
              <a:t>Temporal Lobe: Memory, Speech…”Grass, Rose, Boy”</a:t>
            </a:r>
            <a:endParaRPr/>
          </a:p>
          <a:p>
            <a:pPr indent="0" lvl="0" marL="0" rtl="0" algn="l">
              <a:spcBef>
                <a:spcPts val="0"/>
              </a:spcBef>
              <a:spcAft>
                <a:spcPts val="0"/>
              </a:spcAft>
              <a:buNone/>
            </a:pPr>
            <a:r>
              <a:rPr lang="en-US"/>
              <a:t>Parietal Lobe: Math, Spatial Orientation, 1o sensory….serial sevens, world backwards</a:t>
            </a:r>
            <a:endParaRPr/>
          </a:p>
          <a:p>
            <a:pPr indent="0" lvl="0" marL="0" rtl="0" algn="l">
              <a:spcBef>
                <a:spcPts val="0"/>
              </a:spcBef>
              <a:spcAft>
                <a:spcPts val="0"/>
              </a:spcAft>
              <a:buNone/>
            </a:pPr>
            <a:r>
              <a:rPr lang="en-US"/>
              <a:t>Cerebellum: Coordination, Romberg</a:t>
            </a:r>
            <a:endParaRPr/>
          </a:p>
          <a:p>
            <a:pPr indent="0" lvl="0" marL="0" rtl="0" algn="l">
              <a:spcBef>
                <a:spcPts val="0"/>
              </a:spcBef>
              <a:spcAft>
                <a:spcPts val="0"/>
              </a:spcAft>
              <a:buNone/>
            </a:pPr>
            <a:r>
              <a:rPr lang="en-US"/>
              <a:t>Brain Stem: ANS</a:t>
            </a:r>
            <a:endParaRPr/>
          </a:p>
        </p:txBody>
      </p:sp>
      <p:sp>
        <p:nvSpPr>
          <p:cNvPr id="306" name="Google Shape;306;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Cool picture of brainnn</a:t>
            </a:r>
            <a:endParaRPr/>
          </a:p>
          <a:p>
            <a:pPr indent="0" lvl="0" marL="0" rtl="0" algn="l">
              <a:spcBef>
                <a:spcPts val="0"/>
              </a:spcBef>
              <a:spcAft>
                <a:spcPts val="0"/>
              </a:spcAft>
              <a:buNone/>
            </a:pPr>
            <a:r>
              <a:rPr lang="en-US"/>
              <a:t>What if I told you MEME</a:t>
            </a:r>
            <a:endParaRPr/>
          </a:p>
        </p:txBody>
      </p:sp>
      <p:sp>
        <p:nvSpPr>
          <p:cNvPr id="338" name="Google Shape;33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Facebook like button</a:t>
            </a:r>
            <a:endParaRPr/>
          </a:p>
          <a:p>
            <a:pPr indent="0" lvl="0" marL="0" rtl="0" algn="l">
              <a:spcBef>
                <a:spcPts val="0"/>
              </a:spcBef>
              <a:spcAft>
                <a:spcPts val="0"/>
              </a:spcAft>
              <a:buNone/>
            </a:pPr>
            <a:r>
              <a:rPr lang="en-US"/>
              <a:t>Can you imagine all the notifications?</a:t>
            </a:r>
            <a:endParaRPr/>
          </a:p>
          <a:p>
            <a:pPr indent="0" lvl="0" marL="0" rtl="0" algn="l">
              <a:spcBef>
                <a:spcPts val="0"/>
              </a:spcBef>
              <a:spcAft>
                <a:spcPts val="0"/>
              </a:spcAft>
              <a:buNone/>
            </a:pPr>
            <a:r>
              <a:rPr lang="en-US"/>
              <a:t>Must change-&gt; initial assumption was 1 bn neurons, not 100 bn</a:t>
            </a:r>
            <a:endParaRPr/>
          </a:p>
        </p:txBody>
      </p:sp>
      <p:sp>
        <p:nvSpPr>
          <p:cNvPr id="347" name="Google Shape;347;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a:t>
            </a:r>
            <a:endParaRPr/>
          </a:p>
        </p:txBody>
      </p:sp>
      <p:sp>
        <p:nvSpPr>
          <p:cNvPr id="373" name="Google Shape;373;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 at 17 kHz</a:t>
            </a:r>
            <a:endParaRPr/>
          </a:p>
        </p:txBody>
      </p:sp>
      <p:sp>
        <p:nvSpPr>
          <p:cNvPr id="452" name="Google Shape;452;p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Boom, HC die, sc prolif, sc diff</a:t>
            </a:r>
            <a:endParaRPr/>
          </a:p>
          <a:p>
            <a:pPr indent="0" lvl="0" marL="0" rtl="0" algn="l">
              <a:spcBef>
                <a:spcPts val="0"/>
              </a:spcBef>
              <a:spcAft>
                <a:spcPts val="0"/>
              </a:spcAft>
              <a:buNone/>
            </a:pPr>
            <a:r>
              <a:rPr lang="en-US"/>
              <a:t>Also reptiles, sharks, frogs…many vertebrates (and young mice!)</a:t>
            </a:r>
            <a:endParaRPr/>
          </a:p>
        </p:txBody>
      </p:sp>
      <p:sp>
        <p:nvSpPr>
          <p:cNvPr id="480" name="Google Shape;480;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junctions chicken vs mouse JOE BURNS CARTOON</a:t>
            </a:r>
            <a:endParaRPr/>
          </a:p>
          <a:p>
            <a:pPr indent="0" lvl="0" marL="0" rtl="0" algn="l">
              <a:spcBef>
                <a:spcPts val="0"/>
              </a:spcBef>
              <a:spcAft>
                <a:spcPts val="0"/>
              </a:spcAft>
              <a:buNone/>
            </a:pPr>
            <a:r>
              <a:rPr lang="en-US"/>
              <a:t>AJ thickness/plasticity graph</a:t>
            </a:r>
            <a:endParaRPr/>
          </a:p>
          <a:p>
            <a:pPr indent="0" lvl="0" marL="0" rtl="0" algn="l">
              <a:spcBef>
                <a:spcPts val="0"/>
              </a:spcBef>
              <a:spcAft>
                <a:spcPts val="0"/>
              </a:spcAft>
              <a:buNone/>
            </a:pPr>
            <a:r>
              <a:rPr lang="en-US"/>
              <a:t>Video of response to injury</a:t>
            </a:r>
            <a:endParaRPr/>
          </a:p>
        </p:txBody>
      </p:sp>
      <p:sp>
        <p:nvSpPr>
          <p:cNvPr id="498" name="Google Shape;498;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Doorbell</a:t>
            </a:r>
            <a:endParaRPr/>
          </a:p>
          <a:p>
            <a:pPr indent="0" lvl="0" marL="0" rtl="0" algn="l">
              <a:spcBef>
                <a:spcPts val="0"/>
              </a:spcBef>
              <a:spcAft>
                <a:spcPts val="0"/>
              </a:spcAft>
              <a:buNone/>
            </a:pPr>
            <a:r>
              <a:rPr lang="en-US"/>
              <a:t>Light switch</a:t>
            </a:r>
            <a:endParaRPr/>
          </a:p>
          <a:p>
            <a:pPr indent="0" lvl="0" marL="0" rtl="0" algn="l">
              <a:spcBef>
                <a:spcPts val="0"/>
              </a:spcBef>
              <a:spcAft>
                <a:spcPts val="0"/>
              </a:spcAft>
              <a:buNone/>
            </a:pPr>
            <a:r>
              <a:rPr lang="en-US"/>
              <a:t>Kid tugging on mom</a:t>
            </a:r>
            <a:endParaRPr/>
          </a:p>
          <a:p>
            <a:pPr indent="0" lvl="0" marL="0" rtl="0" algn="l">
              <a:spcBef>
                <a:spcPts val="0"/>
              </a:spcBef>
              <a:spcAft>
                <a:spcPts val="0"/>
              </a:spcAft>
              <a:buNone/>
            </a:pPr>
            <a:r>
              <a:rPr lang="en-US"/>
              <a:t>Someone pulling on tiger tail – it’s amazing what a little tension can do</a:t>
            </a:r>
            <a:endParaRPr/>
          </a:p>
        </p:txBody>
      </p:sp>
      <p:sp>
        <p:nvSpPr>
          <p:cNvPr id="517" name="Google Shape;517;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Meme of bike fall fail?</a:t>
            </a:r>
            <a:endParaRPr/>
          </a:p>
        </p:txBody>
      </p:sp>
      <p:sp>
        <p:nvSpPr>
          <p:cNvPr id="534" name="Google Shape;534;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May have to explain they </a:t>
            </a:r>
            <a:endParaRPr/>
          </a:p>
        </p:txBody>
      </p:sp>
      <p:sp>
        <p:nvSpPr>
          <p:cNvPr id="581" name="Google Shape;58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do the avian HCs exist in a steady state with constant death? What’s causing them to die? Do mammalian utricles have a constant death rate as well? </a:t>
            </a:r>
            <a:endParaRPr/>
          </a:p>
        </p:txBody>
      </p:sp>
      <p:sp>
        <p:nvSpPr>
          <p:cNvPr id="603" name="Google Shape;60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Populations: How do we behave differently in the classroom vs the club? How does Alzheimer’s Disease impact caregiver mental health?</a:t>
            </a:r>
            <a:endParaRPr/>
          </a:p>
          <a:p>
            <a:pPr indent="0" lvl="0" marL="0" rtl="0" algn="l">
              <a:spcBef>
                <a:spcPts val="0"/>
              </a:spcBef>
              <a:spcAft>
                <a:spcPts val="0"/>
              </a:spcAft>
              <a:buNone/>
            </a:pPr>
            <a:r>
              <a:rPr lang="en-US"/>
              <a:t>Organisms: How does Alzheimer’s Disease affect an elderly patient’s life span?</a:t>
            </a:r>
            <a:endParaRPr/>
          </a:p>
          <a:p>
            <a:pPr indent="0" lvl="0" marL="0" marR="0" rtl="0" algn="l">
              <a:lnSpc>
                <a:spcPct val="100000"/>
              </a:lnSpc>
              <a:spcBef>
                <a:spcPts val="0"/>
              </a:spcBef>
              <a:spcAft>
                <a:spcPts val="0"/>
              </a:spcAft>
              <a:buClr>
                <a:schemeClr val="dk1"/>
              </a:buClr>
              <a:buSzPts val="1200"/>
              <a:buFont typeface="Calibri"/>
              <a:buNone/>
            </a:pPr>
            <a:r>
              <a:rPr lang="en-US"/>
              <a:t>Organs: How much does the brain atrophy in Alzheimer’s Disease</a:t>
            </a:r>
            <a:endParaRPr/>
          </a:p>
          <a:p>
            <a:pPr indent="0" lvl="0" marL="0" marR="0" rtl="0" algn="l">
              <a:lnSpc>
                <a:spcPct val="100000"/>
              </a:lnSpc>
              <a:spcBef>
                <a:spcPts val="0"/>
              </a:spcBef>
              <a:spcAft>
                <a:spcPts val="0"/>
              </a:spcAft>
              <a:buClr>
                <a:schemeClr val="dk1"/>
              </a:buClr>
              <a:buSzPts val="1200"/>
              <a:buFont typeface="Calibri"/>
              <a:buNone/>
            </a:pPr>
            <a:r>
              <a:rPr lang="en-US"/>
              <a:t>Tissues: Where are plaques deposited in the brains of alzheimer’s disease patients?</a:t>
            </a:r>
            <a:endParaRPr/>
          </a:p>
          <a:p>
            <a:pPr indent="0" lvl="0" marL="0" marR="0" rtl="0" algn="l">
              <a:lnSpc>
                <a:spcPct val="100000"/>
              </a:lnSpc>
              <a:spcBef>
                <a:spcPts val="0"/>
              </a:spcBef>
              <a:spcAft>
                <a:spcPts val="0"/>
              </a:spcAft>
              <a:buClr>
                <a:schemeClr val="dk1"/>
              </a:buClr>
              <a:buSzPts val="1200"/>
              <a:buFont typeface="Calibri"/>
              <a:buNone/>
            </a:pPr>
            <a:r>
              <a:rPr lang="en-US"/>
              <a:t>Cells: Does extracellular plaque kill neurons?</a:t>
            </a:r>
            <a:endParaRPr/>
          </a:p>
          <a:p>
            <a:pPr indent="0" lvl="0" marL="0" marR="0" rtl="0" algn="l">
              <a:lnSpc>
                <a:spcPct val="100000"/>
              </a:lnSpc>
              <a:spcBef>
                <a:spcPts val="0"/>
              </a:spcBef>
              <a:spcAft>
                <a:spcPts val="0"/>
              </a:spcAft>
              <a:buClr>
                <a:schemeClr val="dk1"/>
              </a:buClr>
              <a:buSzPts val="1200"/>
              <a:buFont typeface="Calibri"/>
              <a:buNone/>
            </a:pPr>
            <a:r>
              <a:rPr lang="en-US"/>
              <a:t>Molecules: Can we slow memory loss with donepezil, an cholinesterase inhibitor?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7" name="Google Shape;627;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Doorbell</a:t>
            </a:r>
            <a:endParaRPr/>
          </a:p>
          <a:p>
            <a:pPr indent="0" lvl="0" marL="0" rtl="0" algn="l">
              <a:spcBef>
                <a:spcPts val="0"/>
              </a:spcBef>
              <a:spcAft>
                <a:spcPts val="0"/>
              </a:spcAft>
              <a:buNone/>
            </a:pPr>
            <a:r>
              <a:rPr lang="en-US"/>
              <a:t>Light switch</a:t>
            </a:r>
            <a:endParaRPr/>
          </a:p>
          <a:p>
            <a:pPr indent="0" lvl="0" marL="0" rtl="0" algn="l">
              <a:spcBef>
                <a:spcPts val="0"/>
              </a:spcBef>
              <a:spcAft>
                <a:spcPts val="0"/>
              </a:spcAft>
              <a:buNone/>
            </a:pPr>
            <a:r>
              <a:rPr lang="en-US"/>
              <a:t>Kid tugging on mom</a:t>
            </a:r>
            <a:endParaRPr/>
          </a:p>
          <a:p>
            <a:pPr indent="0" lvl="0" marL="0" rtl="0" algn="l">
              <a:spcBef>
                <a:spcPts val="0"/>
              </a:spcBef>
              <a:spcAft>
                <a:spcPts val="0"/>
              </a:spcAft>
              <a:buNone/>
            </a:pPr>
            <a:r>
              <a:rPr lang="en-US"/>
              <a:t>Someone pulling on tiger tail – it’s amazing what a little tension can do</a:t>
            </a:r>
            <a:endParaRPr/>
          </a:p>
        </p:txBody>
      </p:sp>
      <p:sp>
        <p:nvSpPr>
          <p:cNvPr id="671" name="Google Shape;67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Picture of the 12 cranial nerves</a:t>
            </a:r>
            <a:endParaRPr/>
          </a:p>
        </p:txBody>
      </p:sp>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Ask what EKG tracing is</a:t>
            </a:r>
            <a:endParaRPr/>
          </a:p>
        </p:txBody>
      </p:sp>
      <p:sp>
        <p:nvSpPr>
          <p:cNvPr id="696" name="Google Shape;696;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gif"/><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jp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31.gif"/><Relationship Id="rId5" Type="http://schemas.openxmlformats.org/officeDocument/2006/relationships/image" Target="../media/image32.jpg"/><Relationship Id="rId6"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jp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hyperlink" Target="https://www.youtube.com/watch?v=VxcbppCX6Rk" TargetMode="External"/><Relationship Id="rId5" Type="http://schemas.openxmlformats.org/officeDocument/2006/relationships/image" Target="../media/image37.png"/><Relationship Id="rId6"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80.jpg"/><Relationship Id="rId5" Type="http://schemas.openxmlformats.org/officeDocument/2006/relationships/image" Target="../media/image48.jpg"/><Relationship Id="rId6" Type="http://schemas.openxmlformats.org/officeDocument/2006/relationships/image" Target="../media/image58.jpg"/><Relationship Id="rId7" Type="http://schemas.openxmlformats.org/officeDocument/2006/relationships/image" Target="../media/image49.jpg"/><Relationship Id="rId8"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gif"/><Relationship Id="rId5" Type="http://schemas.openxmlformats.org/officeDocument/2006/relationships/image" Target="../media/image5.jpg"/><Relationship Id="rId6" Type="http://schemas.openxmlformats.org/officeDocument/2006/relationships/image" Target="../media/image16.jpg"/><Relationship Id="rId7" Type="http://schemas.openxmlformats.org/officeDocument/2006/relationships/image" Target="../media/image9.gif"/><Relationship Id="rId8"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3.jpg"/><Relationship Id="rId5" Type="http://schemas.openxmlformats.org/officeDocument/2006/relationships/image" Target="../media/image50.png"/><Relationship Id="rId6" Type="http://schemas.openxmlformats.org/officeDocument/2006/relationships/image" Target="../media/image49.jpg"/><Relationship Id="rId7" Type="http://schemas.openxmlformats.org/officeDocument/2006/relationships/image" Target="../media/image47.jpg"/><Relationship Id="rId8"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jpg"/><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5.jpg"/><Relationship Id="rId4" Type="http://schemas.openxmlformats.org/officeDocument/2006/relationships/image" Target="../media/image63.jpg"/><Relationship Id="rId5" Type="http://schemas.openxmlformats.org/officeDocument/2006/relationships/hyperlink" Target="http://medcell.med.yale.edu/histology/sensory_systems_lab/organ_of_corti.php" TargetMode="External"/><Relationship Id="rId6" Type="http://schemas.openxmlformats.org/officeDocument/2006/relationships/hyperlink" Target="http://www.siumed.edu/~dking2/ssb/EE003b.htm" TargetMode="External"/><Relationship Id="rId7" Type="http://schemas.openxmlformats.org/officeDocument/2006/relationships/image" Target="../media/image60.jpg"/><Relationship Id="rId8" Type="http://schemas.openxmlformats.org/officeDocument/2006/relationships/image" Target="../media/image6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jp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gif"/><Relationship Id="rId4" Type="http://schemas.openxmlformats.org/officeDocument/2006/relationships/image" Target="../media/image3.gif"/><Relationship Id="rId5" Type="http://schemas.openxmlformats.org/officeDocument/2006/relationships/image" Target="../media/image66.jpg"/><Relationship Id="rId6" Type="http://schemas.openxmlformats.org/officeDocument/2006/relationships/image" Target="../media/image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gif"/><Relationship Id="rId4" Type="http://schemas.openxmlformats.org/officeDocument/2006/relationships/image" Target="../media/image3.gif"/><Relationship Id="rId5" Type="http://schemas.openxmlformats.org/officeDocument/2006/relationships/image" Target="../media/image2.jpg"/><Relationship Id="rId6" Type="http://schemas.openxmlformats.org/officeDocument/2006/relationships/image" Target="../media/image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jpg"/><Relationship Id="rId4" Type="http://schemas.openxmlformats.org/officeDocument/2006/relationships/image" Target="../media/image79.jpg"/><Relationship Id="rId5" Type="http://schemas.openxmlformats.org/officeDocument/2006/relationships/image" Target="../media/image5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www.who.int/healthinfo/statistics/bod_hearingloss.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5.jpg"/><Relationship Id="rId4" Type="http://schemas.openxmlformats.org/officeDocument/2006/relationships/image" Target="../media/image73.gif"/><Relationship Id="rId5" Type="http://schemas.openxmlformats.org/officeDocument/2006/relationships/image" Target="../media/image72.png"/><Relationship Id="rId6" Type="http://schemas.openxmlformats.org/officeDocument/2006/relationships/image" Target="../media/image76.png"/><Relationship Id="rId7" Type="http://schemas.openxmlformats.org/officeDocument/2006/relationships/image" Target="../media/image7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www.who.int/healthinfo/statistics/bod_hearingloss.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Brain and the Ear</a:t>
            </a:r>
            <a:endParaRPr/>
          </a:p>
        </p:txBody>
      </p:sp>
      <p:sp>
        <p:nvSpPr>
          <p:cNvPr id="90" name="Google Shape;90;p13"/>
          <p:cNvSpPr txBox="1"/>
          <p:nvPr>
            <p:ph idx="1" type="subTitle"/>
          </p:nvPr>
        </p:nvSpPr>
        <p:spPr>
          <a:xfrm>
            <a:off x="1371600" y="3200400"/>
            <a:ext cx="6400800" cy="2590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200"/>
              <a:buNone/>
            </a:pPr>
            <a:r>
              <a:rPr i="1" lang="en-US">
                <a:solidFill>
                  <a:schemeClr val="dk1"/>
                </a:solidFill>
              </a:rPr>
              <a:t>From Neurons to Nerds Like Us</a:t>
            </a:r>
            <a:endParaRPr/>
          </a:p>
          <a:p>
            <a:pPr indent="0" lvl="0" marL="0" rtl="0" algn="ctr">
              <a:spcBef>
                <a:spcPts val="640"/>
              </a:spcBef>
              <a:spcAft>
                <a:spcPts val="0"/>
              </a:spcAft>
              <a:buClr>
                <a:srgbClr val="888888"/>
              </a:buClr>
              <a:buSzPts val="3200"/>
              <a:buNone/>
            </a:pPr>
            <a:r>
              <a:t/>
            </a:r>
            <a:endParaRPr/>
          </a:p>
          <a:p>
            <a:pPr indent="0" lvl="0" marL="0" rtl="0" algn="ctr">
              <a:spcBef>
                <a:spcPts val="640"/>
              </a:spcBef>
              <a:spcAft>
                <a:spcPts val="0"/>
              </a:spcAft>
              <a:buClr>
                <a:srgbClr val="888888"/>
              </a:buClr>
              <a:buSzPts val="3200"/>
              <a:buNone/>
            </a:pPr>
            <a:r>
              <a:rPr lang="en-US"/>
              <a:t>Brain Awareness Week</a:t>
            </a:r>
            <a:endParaRPr/>
          </a:p>
          <a:p>
            <a:pPr indent="0" lvl="0" marL="0" rtl="0" algn="ctr">
              <a:spcBef>
                <a:spcPts val="640"/>
              </a:spcBef>
              <a:spcAft>
                <a:spcPts val="0"/>
              </a:spcAft>
              <a:buClr>
                <a:srgbClr val="888888"/>
              </a:buClr>
              <a:buSzPts val="3200"/>
              <a:buNone/>
            </a:pPr>
            <a:r>
              <a:rPr lang="en-US"/>
              <a:t>Mark Rudolf</a:t>
            </a:r>
            <a:endParaRPr/>
          </a:p>
        </p:txBody>
      </p:sp>
      <p:pic>
        <p:nvPicPr>
          <p:cNvPr descr="http://www2.k12albemarle.org/school/MOHS/hmsa/PublishingImages/HMSA%20Logo%20double%20circle.jpg" id="91" name="Google Shape;91;p13"/>
          <p:cNvPicPr preferRelativeResize="0"/>
          <p:nvPr/>
        </p:nvPicPr>
        <p:blipFill rotWithShape="1">
          <a:blip r:embed="rId3">
            <a:alphaModFix/>
          </a:blip>
          <a:srcRect b="0" l="0" r="0" t="0"/>
          <a:stretch/>
        </p:blipFill>
        <p:spPr>
          <a:xfrm>
            <a:off x="6503843" y="57150"/>
            <a:ext cx="2619375" cy="2552700"/>
          </a:xfrm>
          <a:prstGeom prst="rect">
            <a:avLst/>
          </a:prstGeom>
          <a:noFill/>
          <a:ln>
            <a:noFill/>
          </a:ln>
        </p:spPr>
      </p:pic>
      <p:pic>
        <p:nvPicPr>
          <p:cNvPr descr="http://www.jeffersonengraving.com/images/medicine.jpg" id="92" name="Google Shape;92;p13"/>
          <p:cNvPicPr preferRelativeResize="0"/>
          <p:nvPr/>
        </p:nvPicPr>
        <p:blipFill rotWithShape="1">
          <a:blip r:embed="rId4">
            <a:alphaModFix/>
          </a:blip>
          <a:srcRect b="0" l="0" r="0" t="0"/>
          <a:stretch/>
        </p:blipFill>
        <p:spPr>
          <a:xfrm>
            <a:off x="152400" y="277091"/>
            <a:ext cx="2905125" cy="1219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INO – A key presentation of MS</a:t>
            </a:r>
            <a:endParaRPr/>
          </a:p>
        </p:txBody>
      </p:sp>
      <p:pic>
        <p:nvPicPr>
          <p:cNvPr id="186" name="Google Shape;186;p22"/>
          <p:cNvPicPr preferRelativeResize="0"/>
          <p:nvPr>
            <p:ph idx="1" type="body"/>
          </p:nvPr>
        </p:nvPicPr>
        <p:blipFill rotWithShape="1">
          <a:blip r:embed="rId3">
            <a:alphaModFix/>
          </a:blip>
          <a:srcRect b="0" l="0" r="0" t="0"/>
          <a:stretch/>
        </p:blipFill>
        <p:spPr>
          <a:xfrm>
            <a:off x="4344014" y="2438400"/>
            <a:ext cx="4572000" cy="2571750"/>
          </a:xfrm>
          <a:prstGeom prst="rect">
            <a:avLst/>
          </a:prstGeom>
          <a:noFill/>
          <a:ln>
            <a:noFill/>
          </a:ln>
        </p:spPr>
      </p:pic>
      <p:pic>
        <p:nvPicPr>
          <p:cNvPr descr="http://upload.wikimedia.org/wikipedia/commons/thumb/b/b0/Internuclear_ophthalmoplegia.jpg/230px-Internuclear_ophthalmoplegia.jpg" id="187" name="Google Shape;187;p22"/>
          <p:cNvPicPr preferRelativeResize="0"/>
          <p:nvPr/>
        </p:nvPicPr>
        <p:blipFill rotWithShape="1">
          <a:blip r:embed="rId4">
            <a:alphaModFix/>
          </a:blip>
          <a:srcRect b="0" l="0" r="0" t="0"/>
          <a:stretch/>
        </p:blipFill>
        <p:spPr>
          <a:xfrm>
            <a:off x="9832" y="1447800"/>
            <a:ext cx="4324350" cy="50012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descr="http://bayareaneurosurgery.com/anatomy/anat_br_nerves.jpg" id="193" name="Google Shape;193;p23"/>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194" name="Google Shape;19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V – Trigeminal Nerve</a:t>
            </a:r>
            <a:endParaRPr/>
          </a:p>
        </p:txBody>
      </p:sp>
      <p:sp>
        <p:nvSpPr>
          <p:cNvPr id="195" name="Google Shape;195;p23"/>
          <p:cNvSpPr txBox="1"/>
          <p:nvPr>
            <p:ph idx="1" type="body"/>
          </p:nvPr>
        </p:nvSpPr>
        <p:spPr>
          <a:xfrm>
            <a:off x="0" y="1600200"/>
            <a:ext cx="3657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Sensation to face</a:t>
            </a:r>
            <a:endParaRPr/>
          </a:p>
          <a:p>
            <a:pPr indent="-285750" lvl="1" marL="742950" rtl="0" algn="l">
              <a:spcBef>
                <a:spcPts val="480"/>
              </a:spcBef>
              <a:spcAft>
                <a:spcPts val="0"/>
              </a:spcAft>
              <a:buClr>
                <a:schemeClr val="dk1"/>
              </a:buClr>
              <a:buSzPts val="2400"/>
              <a:buChar char="–"/>
            </a:pPr>
            <a:r>
              <a:rPr i="1" lang="en-US" sz="2400"/>
              <a:t>TRI</a:t>
            </a:r>
            <a:r>
              <a:rPr lang="en-US" sz="2400"/>
              <a:t>geminal -&gt; 3 parts</a:t>
            </a:r>
            <a:endParaRPr/>
          </a:p>
          <a:p>
            <a:pPr indent="-285750" lvl="1" marL="742950" rtl="0" algn="l">
              <a:spcBef>
                <a:spcPts val="480"/>
              </a:spcBef>
              <a:spcAft>
                <a:spcPts val="0"/>
              </a:spcAft>
              <a:buClr>
                <a:schemeClr val="dk1"/>
              </a:buClr>
              <a:buSzPts val="2400"/>
              <a:buChar char="–"/>
            </a:pPr>
            <a:r>
              <a:rPr lang="en-US" sz="2400"/>
              <a:t>Shingles</a:t>
            </a:r>
            <a:endParaRPr/>
          </a:p>
          <a:p>
            <a:pPr indent="-228600" lvl="2" marL="1143000" rtl="0" algn="l">
              <a:spcBef>
                <a:spcPts val="400"/>
              </a:spcBef>
              <a:spcAft>
                <a:spcPts val="0"/>
              </a:spcAft>
              <a:buClr>
                <a:srgbClr val="FF0000"/>
              </a:buClr>
              <a:buSzPts val="2000"/>
              <a:buChar char="•"/>
            </a:pPr>
            <a:r>
              <a:rPr lang="en-US" sz="2000">
                <a:solidFill>
                  <a:srgbClr val="FF0000"/>
                </a:solidFill>
              </a:rPr>
              <a:t>WARNING: DISTURBING </a:t>
            </a:r>
            <a:br>
              <a:rPr lang="en-US" sz="2000">
                <a:solidFill>
                  <a:srgbClr val="FF0000"/>
                </a:solidFill>
              </a:rPr>
            </a:br>
            <a:r>
              <a:rPr lang="en-US" sz="2000">
                <a:solidFill>
                  <a:srgbClr val="FF0000"/>
                </a:solidFill>
              </a:rPr>
              <a:t>IMAGE</a:t>
            </a:r>
            <a:endParaRPr/>
          </a:p>
          <a:p>
            <a:pPr indent="-133350" lvl="1" marL="742950" rtl="0" algn="l">
              <a:spcBef>
                <a:spcPts val="480"/>
              </a:spcBef>
              <a:spcAft>
                <a:spcPts val="0"/>
              </a:spcAft>
              <a:buClr>
                <a:schemeClr val="dk1"/>
              </a:buClr>
              <a:buSzPts val="2400"/>
              <a:buNone/>
            </a:pPr>
            <a:r>
              <a:t/>
            </a:r>
            <a:endParaRPr sz="2400"/>
          </a:p>
          <a:p>
            <a:pPr indent="-133350" lvl="1" marL="742950" rtl="0" algn="l">
              <a:spcBef>
                <a:spcPts val="480"/>
              </a:spcBef>
              <a:spcAft>
                <a:spcPts val="0"/>
              </a:spcAft>
              <a:buClr>
                <a:schemeClr val="dk1"/>
              </a:buClr>
              <a:buSzPts val="2400"/>
              <a:buNone/>
            </a:pPr>
            <a:r>
              <a:t/>
            </a:r>
            <a:endParaRPr sz="2400"/>
          </a:p>
        </p:txBody>
      </p:sp>
      <p:sp>
        <p:nvSpPr>
          <p:cNvPr id="196" name="Google Shape;196;p23"/>
          <p:cNvSpPr/>
          <p:nvPr/>
        </p:nvSpPr>
        <p:spPr>
          <a:xfrm>
            <a:off x="7162800" y="3505200"/>
            <a:ext cx="15240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Shingles – The Chicken Pox Returns!</a:t>
            </a:r>
            <a:endParaRPr sz="3959"/>
          </a:p>
        </p:txBody>
      </p:sp>
      <p:sp>
        <p:nvSpPr>
          <p:cNvPr id="202" name="Google Shape;20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img.webmd.com/dtmcms/live/webmd/consumer_assets/site_images/media/medical/hw/h9991563_001.jpg" id="203" name="Google Shape;203;p24"/>
          <p:cNvPicPr preferRelativeResize="0"/>
          <p:nvPr/>
        </p:nvPicPr>
        <p:blipFill rotWithShape="1">
          <a:blip r:embed="rId3">
            <a:alphaModFix/>
          </a:blip>
          <a:srcRect b="0" l="0" r="0" t="0"/>
          <a:stretch/>
        </p:blipFill>
        <p:spPr>
          <a:xfrm>
            <a:off x="3418840" y="1905000"/>
            <a:ext cx="5725160" cy="3733800"/>
          </a:xfrm>
          <a:prstGeom prst="rect">
            <a:avLst/>
          </a:prstGeom>
          <a:noFill/>
          <a:ln>
            <a:noFill/>
          </a:ln>
        </p:spPr>
      </p:pic>
      <p:pic>
        <p:nvPicPr>
          <p:cNvPr descr="http://www.mcvitamins.com/images/trigeminal-nerve.jpg" id="204" name="Google Shape;204;p24"/>
          <p:cNvPicPr preferRelativeResize="0"/>
          <p:nvPr/>
        </p:nvPicPr>
        <p:blipFill rotWithShape="1">
          <a:blip r:embed="rId4">
            <a:alphaModFix/>
          </a:blip>
          <a:srcRect b="0" l="0" r="0" t="0"/>
          <a:stretch/>
        </p:blipFill>
        <p:spPr>
          <a:xfrm>
            <a:off x="113395" y="2286000"/>
            <a:ext cx="3315605" cy="327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Shingles follows </a:t>
            </a:r>
            <a:r>
              <a:rPr i="1" lang="en-US"/>
              <a:t>Dermatomes</a:t>
            </a:r>
            <a:endParaRPr/>
          </a:p>
        </p:txBody>
      </p:sp>
      <p:pic>
        <p:nvPicPr>
          <p:cNvPr descr="http://www.thecompounder.com/images/stories/content/dermatomeb.jpg" id="210" name="Google Shape;210;p25"/>
          <p:cNvPicPr preferRelativeResize="0"/>
          <p:nvPr/>
        </p:nvPicPr>
        <p:blipFill rotWithShape="1">
          <a:blip r:embed="rId3">
            <a:alphaModFix/>
          </a:blip>
          <a:srcRect b="0" l="0" r="0" t="0"/>
          <a:stretch/>
        </p:blipFill>
        <p:spPr>
          <a:xfrm>
            <a:off x="294968" y="1295400"/>
            <a:ext cx="4752975" cy="4810125"/>
          </a:xfrm>
          <a:prstGeom prst="rect">
            <a:avLst/>
          </a:prstGeom>
          <a:noFill/>
          <a:ln>
            <a:noFill/>
          </a:ln>
        </p:spPr>
      </p:pic>
      <p:pic>
        <p:nvPicPr>
          <p:cNvPr descr="http://hardinmd.lib.uiowa.edu/pictures22/dermnet/herpes_zoster_149.jpg" id="211" name="Google Shape;211;p25"/>
          <p:cNvPicPr preferRelativeResize="0"/>
          <p:nvPr/>
        </p:nvPicPr>
        <p:blipFill rotWithShape="1">
          <a:blip r:embed="rId4">
            <a:alphaModFix/>
          </a:blip>
          <a:srcRect b="0" l="0" r="0" t="0"/>
          <a:stretch/>
        </p:blipFill>
        <p:spPr>
          <a:xfrm>
            <a:off x="4852219" y="2133600"/>
            <a:ext cx="3834000" cy="3381376"/>
          </a:xfrm>
          <a:prstGeom prst="rect">
            <a:avLst/>
          </a:prstGeom>
          <a:noFill/>
          <a:ln>
            <a:noFill/>
          </a:ln>
        </p:spPr>
      </p:pic>
      <p:sp>
        <p:nvSpPr>
          <p:cNvPr id="212" name="Google Shape;212;p25"/>
          <p:cNvSpPr txBox="1"/>
          <p:nvPr/>
        </p:nvSpPr>
        <p:spPr>
          <a:xfrm>
            <a:off x="4451556" y="5643859"/>
            <a:ext cx="423466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Herpes zoster virus stays latent in nerves, re-emerges if immunity weakens</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descr="https://espinozacpm.files.wordpress.com/2012/09/f11-large.jpg" id="217" name="Google Shape;217;p26"/>
          <p:cNvPicPr preferRelativeResize="0"/>
          <p:nvPr/>
        </p:nvPicPr>
        <p:blipFill rotWithShape="1">
          <a:blip r:embed="rId3">
            <a:alphaModFix/>
          </a:blip>
          <a:srcRect b="0" l="0" r="67506" t="0"/>
          <a:stretch/>
        </p:blipFill>
        <p:spPr>
          <a:xfrm>
            <a:off x="47528" y="34413"/>
            <a:ext cx="2202608" cy="2287760"/>
          </a:xfrm>
          <a:prstGeom prst="rect">
            <a:avLst/>
          </a:prstGeom>
          <a:noFill/>
          <a:ln>
            <a:noFill/>
          </a:ln>
        </p:spPr>
      </p:pic>
      <p:pic>
        <p:nvPicPr>
          <p:cNvPr descr="http://bayareaneurosurgery.com/anatomy/anat_br_nerves.jpg" id="218" name="Google Shape;218;p26"/>
          <p:cNvPicPr preferRelativeResize="0"/>
          <p:nvPr/>
        </p:nvPicPr>
        <p:blipFill rotWithShape="1">
          <a:blip r:embed="rId4">
            <a:alphaModFix/>
          </a:blip>
          <a:srcRect b="0" l="0" r="0" t="0"/>
          <a:stretch/>
        </p:blipFill>
        <p:spPr>
          <a:xfrm>
            <a:off x="2971800" y="1175479"/>
            <a:ext cx="6172200" cy="5543551"/>
          </a:xfrm>
          <a:prstGeom prst="rect">
            <a:avLst/>
          </a:prstGeom>
          <a:noFill/>
          <a:ln>
            <a:noFill/>
          </a:ln>
        </p:spPr>
      </p:pic>
      <p:sp>
        <p:nvSpPr>
          <p:cNvPr id="219" name="Google Shape;21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VII – Facial Nerve</a:t>
            </a:r>
            <a:endParaRPr/>
          </a:p>
        </p:txBody>
      </p:sp>
      <p:sp>
        <p:nvSpPr>
          <p:cNvPr id="220" name="Google Shape;220;p26"/>
          <p:cNvSpPr txBox="1"/>
          <p:nvPr>
            <p:ph idx="1" type="body"/>
          </p:nvPr>
        </p:nvSpPr>
        <p:spPr>
          <a:xfrm>
            <a:off x="6400800" y="1202518"/>
            <a:ext cx="3048000" cy="1096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Facial Expressions (motor to face)</a:t>
            </a:r>
            <a:endParaRPr/>
          </a:p>
        </p:txBody>
      </p:sp>
      <p:sp>
        <p:nvSpPr>
          <p:cNvPr id="221" name="Google Shape;221;p26"/>
          <p:cNvSpPr/>
          <p:nvPr/>
        </p:nvSpPr>
        <p:spPr>
          <a:xfrm>
            <a:off x="7162800" y="4038600"/>
            <a:ext cx="15240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espinozacpm.files.wordpress.com/2012/09/f11-large.jpg" id="222" name="Google Shape;222;p26"/>
          <p:cNvPicPr preferRelativeResize="0"/>
          <p:nvPr/>
        </p:nvPicPr>
        <p:blipFill rotWithShape="1">
          <a:blip r:embed="rId3">
            <a:alphaModFix/>
          </a:blip>
          <a:srcRect b="0" l="31571" r="34214" t="0"/>
          <a:stretch/>
        </p:blipFill>
        <p:spPr>
          <a:xfrm>
            <a:off x="47528" y="2317257"/>
            <a:ext cx="2319192" cy="2287760"/>
          </a:xfrm>
          <a:prstGeom prst="rect">
            <a:avLst/>
          </a:prstGeom>
          <a:noFill/>
          <a:ln>
            <a:noFill/>
          </a:ln>
        </p:spPr>
      </p:pic>
      <p:pic>
        <p:nvPicPr>
          <p:cNvPr descr="https://espinozacpm.files.wordpress.com/2012/09/f11-large.jpg" id="223" name="Google Shape;223;p26"/>
          <p:cNvPicPr preferRelativeResize="0"/>
          <p:nvPr/>
        </p:nvPicPr>
        <p:blipFill rotWithShape="1">
          <a:blip r:embed="rId3">
            <a:alphaModFix/>
          </a:blip>
          <a:srcRect b="0" l="64904" r="0" t="0"/>
          <a:stretch/>
        </p:blipFill>
        <p:spPr>
          <a:xfrm>
            <a:off x="0" y="4570239"/>
            <a:ext cx="2379010" cy="22877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Ticks -&gt; Lyme Dz -&gt; Bell’s Palsy</a:t>
            </a:r>
            <a:endParaRPr/>
          </a:p>
        </p:txBody>
      </p:sp>
      <p:sp>
        <p:nvSpPr>
          <p:cNvPr id="229" name="Google Shape;229;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intranet.tdmu.edu.ua/data/kafedra/internal/stomat_hir/classes_stud/en/stomat/%D1%81%D1%82%D0%BE%D0%BC%D0%B0%D1%82%D0%BE%D0%BB%D0%BE%D0%B3%D0%B8%D1%8F/ptn/%D1%85%D0%B8%D1%80%D1%83%D1%80%D0%B3%D0%B8%D1%87%D0%B5%D1%81%D0%BA%D0%B0%D1%8F%20%D1%81%D1%82%D0%BE%D0%BC%D0%B0%D1%82%D0%BE%D0%BB%D0%BE%D0%B3%D0%B8%D1%8F/5/9%20semestr/16.%20Paralysis%20of%20the%20facial%20muscles.files/image003.jpg" id="230" name="Google Shape;230;p27"/>
          <p:cNvPicPr preferRelativeResize="0"/>
          <p:nvPr/>
        </p:nvPicPr>
        <p:blipFill rotWithShape="1">
          <a:blip r:embed="rId3">
            <a:alphaModFix/>
          </a:blip>
          <a:srcRect b="0" l="0" r="0" t="0"/>
          <a:stretch/>
        </p:blipFill>
        <p:spPr>
          <a:xfrm>
            <a:off x="3609975" y="1670180"/>
            <a:ext cx="5381625" cy="4848225"/>
          </a:xfrm>
          <a:prstGeom prst="rect">
            <a:avLst/>
          </a:prstGeom>
          <a:noFill/>
          <a:ln>
            <a:noFill/>
          </a:ln>
        </p:spPr>
      </p:pic>
      <p:pic>
        <p:nvPicPr>
          <p:cNvPr descr="http://www.michigan.gov/images/lyme_19701_7.jpg" id="231" name="Google Shape;231;p27"/>
          <p:cNvPicPr preferRelativeResize="0"/>
          <p:nvPr/>
        </p:nvPicPr>
        <p:blipFill rotWithShape="1">
          <a:blip r:embed="rId4">
            <a:alphaModFix/>
          </a:blip>
          <a:srcRect b="0" l="0" r="0" t="0"/>
          <a:stretch/>
        </p:blipFill>
        <p:spPr>
          <a:xfrm>
            <a:off x="76200" y="3042732"/>
            <a:ext cx="3429000" cy="2366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descr="http://bayareaneurosurgery.com/anatomy/anat_br_nerves.jpg" id="236" name="Google Shape;236;p28"/>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237" name="Google Shape;23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VIII – Vestibulocochlear Nerve</a:t>
            </a:r>
            <a:endParaRPr/>
          </a:p>
        </p:txBody>
      </p:sp>
      <p:sp>
        <p:nvSpPr>
          <p:cNvPr id="238" name="Google Shape;238;p28"/>
          <p:cNvSpPr txBox="1"/>
          <p:nvPr>
            <p:ph idx="1" type="body"/>
          </p:nvPr>
        </p:nvSpPr>
        <p:spPr>
          <a:xfrm>
            <a:off x="0" y="1798637"/>
            <a:ext cx="3352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Vestibular -&gt; Balance</a:t>
            </a:r>
            <a:endParaRPr/>
          </a:p>
          <a:p>
            <a:pPr indent="-342900" lvl="0" marL="342900" rtl="0" algn="l">
              <a:spcBef>
                <a:spcPts val="480"/>
              </a:spcBef>
              <a:spcAft>
                <a:spcPts val="0"/>
              </a:spcAft>
              <a:buClr>
                <a:schemeClr val="dk1"/>
              </a:buClr>
              <a:buSzPts val="2400"/>
              <a:buChar char="•"/>
            </a:pPr>
            <a:r>
              <a:rPr lang="en-US" sz="2400"/>
              <a:t>Cochlear -&gt; Hearing</a:t>
            </a:r>
            <a:endParaRPr/>
          </a:p>
          <a:p>
            <a:pPr indent="-342900" lvl="0" marL="342900" rtl="0" algn="l">
              <a:spcBef>
                <a:spcPts val="480"/>
              </a:spcBef>
              <a:spcAft>
                <a:spcPts val="0"/>
              </a:spcAft>
              <a:buClr>
                <a:schemeClr val="dk1"/>
              </a:buClr>
              <a:buSzPts val="2400"/>
              <a:buChar char="•"/>
            </a:pPr>
            <a:r>
              <a:rPr lang="en-US" sz="2400"/>
              <a:t>Finger rub</a:t>
            </a:r>
            <a:endParaRPr/>
          </a:p>
        </p:txBody>
      </p:sp>
      <p:sp>
        <p:nvSpPr>
          <p:cNvPr id="239" name="Google Shape;239;p28"/>
          <p:cNvSpPr/>
          <p:nvPr/>
        </p:nvSpPr>
        <p:spPr>
          <a:xfrm>
            <a:off x="7086600" y="4343400"/>
            <a:ext cx="19812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3" name="Shape 243"/>
        <p:cNvGrpSpPr/>
        <p:nvPr/>
      </p:nvGrpSpPr>
      <p:grpSpPr>
        <a:xfrm>
          <a:off x="0" y="0"/>
          <a:ext cx="0" cy="0"/>
          <a:chOff x="0" y="0"/>
          <a:chExt cx="0" cy="0"/>
        </a:xfrm>
      </p:grpSpPr>
      <p:sp>
        <p:nvSpPr>
          <p:cNvPr id="244" name="Google Shape;24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Calibri"/>
              <a:buNone/>
            </a:pPr>
            <a:r>
              <a:rPr lang="en-US">
                <a:solidFill>
                  <a:schemeClr val="lt1"/>
                </a:solidFill>
              </a:rPr>
              <a:t>Neurofibromatosis</a:t>
            </a:r>
            <a:endParaRPr>
              <a:solidFill>
                <a:schemeClr val="lt1"/>
              </a:solidFill>
            </a:endParaRPr>
          </a:p>
        </p:txBody>
      </p:sp>
      <p:sp>
        <p:nvSpPr>
          <p:cNvPr id="245" name="Google Shape;245;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www.massgeneral.org/cancer/assets/images/thumb/th_spring_story3-1.gif" id="246" name="Google Shape;246;p29"/>
          <p:cNvPicPr preferRelativeResize="0"/>
          <p:nvPr/>
        </p:nvPicPr>
        <p:blipFill rotWithShape="1">
          <a:blip r:embed="rId3">
            <a:alphaModFix/>
          </a:blip>
          <a:srcRect b="0" l="0" r="0" t="0"/>
          <a:stretch/>
        </p:blipFill>
        <p:spPr>
          <a:xfrm>
            <a:off x="4114800" y="1600200"/>
            <a:ext cx="4800600" cy="4827270"/>
          </a:xfrm>
          <a:prstGeom prst="rect">
            <a:avLst/>
          </a:prstGeom>
          <a:noFill/>
          <a:ln>
            <a:noFill/>
          </a:ln>
        </p:spPr>
      </p:pic>
      <p:pic>
        <p:nvPicPr>
          <p:cNvPr descr="http://upload.wikimedia.org/wikipedia/commons/6/6a/NF-1-Tache_cafe-au-lait.jpg" id="247" name="Google Shape;247;p29"/>
          <p:cNvPicPr preferRelativeResize="0"/>
          <p:nvPr/>
        </p:nvPicPr>
        <p:blipFill rotWithShape="1">
          <a:blip r:embed="rId4">
            <a:alphaModFix/>
          </a:blip>
          <a:srcRect b="0" l="0" r="0" t="0"/>
          <a:stretch/>
        </p:blipFill>
        <p:spPr>
          <a:xfrm>
            <a:off x="228600" y="2347754"/>
            <a:ext cx="3800475" cy="261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descr="http://bayareaneurosurgery.com/anatomy/anat_br_nerves.jpg" id="253" name="Google Shape;253;p30"/>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254" name="Google Shape;254;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IX, X – 					</a:t>
            </a:r>
            <a:endParaRPr/>
          </a:p>
        </p:txBody>
      </p:sp>
      <p:sp>
        <p:nvSpPr>
          <p:cNvPr id="255" name="Google Shape;255;p30"/>
          <p:cNvSpPr txBox="1"/>
          <p:nvPr>
            <p:ph idx="1" type="body"/>
          </p:nvPr>
        </p:nvSpPr>
        <p:spPr>
          <a:xfrm>
            <a:off x="228600" y="1905000"/>
            <a:ext cx="30480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Say ahhhhhhh</a:t>
            </a:r>
            <a:endParaRPr sz="2400"/>
          </a:p>
          <a:p>
            <a:pPr indent="0" lvl="0" marL="0" rtl="0" algn="l">
              <a:spcBef>
                <a:spcPts val="480"/>
              </a:spcBef>
              <a:spcAft>
                <a:spcPts val="0"/>
              </a:spcAft>
              <a:buClr>
                <a:schemeClr val="dk1"/>
              </a:buClr>
              <a:buSzPts val="2400"/>
              <a:buNone/>
            </a:pPr>
            <a:r>
              <a:t/>
            </a:r>
            <a:endParaRPr sz="2400"/>
          </a:p>
        </p:txBody>
      </p:sp>
      <p:sp>
        <p:nvSpPr>
          <p:cNvPr id="256" name="Google Shape;256;p30"/>
          <p:cNvSpPr txBox="1"/>
          <p:nvPr/>
        </p:nvSpPr>
        <p:spPr>
          <a:xfrm>
            <a:off x="3962400" y="304800"/>
            <a:ext cx="4724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3409"/>
              <a:buFont typeface="Calibri"/>
              <a:buNone/>
            </a:pPr>
            <a:r>
              <a:rPr lang="en-US" sz="3409">
                <a:solidFill>
                  <a:schemeClr val="dk1"/>
                </a:solidFill>
                <a:latin typeface="Calibri"/>
                <a:ea typeface="Calibri"/>
                <a:cs typeface="Calibri"/>
                <a:sym typeface="Calibri"/>
              </a:rPr>
              <a:t>Glossopharyngeal Nerve</a:t>
            </a:r>
            <a:endParaRPr/>
          </a:p>
          <a:p>
            <a:pPr indent="0" lvl="0" marL="0" marR="0" rtl="0" algn="l">
              <a:lnSpc>
                <a:spcPct val="80000"/>
              </a:lnSpc>
              <a:spcBef>
                <a:spcPts val="0"/>
              </a:spcBef>
              <a:spcAft>
                <a:spcPts val="0"/>
              </a:spcAft>
              <a:buClr>
                <a:schemeClr val="dk1"/>
              </a:buClr>
              <a:buSzPts val="3409"/>
              <a:buFont typeface="Calibri"/>
              <a:buNone/>
            </a:pPr>
            <a:r>
              <a:rPr lang="en-US" sz="3409">
                <a:solidFill>
                  <a:schemeClr val="dk1"/>
                </a:solidFill>
                <a:latin typeface="Calibri"/>
                <a:ea typeface="Calibri"/>
                <a:cs typeface="Calibri"/>
                <a:sym typeface="Calibri"/>
              </a:rPr>
              <a:t>Vagus Nerve</a:t>
            </a:r>
            <a:endParaRPr sz="3409">
              <a:solidFill>
                <a:schemeClr val="dk1"/>
              </a:solidFill>
              <a:latin typeface="Calibri"/>
              <a:ea typeface="Calibri"/>
              <a:cs typeface="Calibri"/>
              <a:sym typeface="Calibri"/>
            </a:endParaRPr>
          </a:p>
        </p:txBody>
      </p:sp>
      <p:sp>
        <p:nvSpPr>
          <p:cNvPr id="257" name="Google Shape;257;p30"/>
          <p:cNvSpPr/>
          <p:nvPr/>
        </p:nvSpPr>
        <p:spPr>
          <a:xfrm>
            <a:off x="7162800" y="4648200"/>
            <a:ext cx="1905000" cy="5334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Baroreceptor Reflex</a:t>
            </a:r>
            <a:endParaRPr/>
          </a:p>
        </p:txBody>
      </p:sp>
      <p:sp>
        <p:nvSpPr>
          <p:cNvPr id="263" name="Google Shape;26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www.neuraldevelopment.com/content/figures/1749-8104-5-6-7-l.jpg" id="264" name="Google Shape;264;p31"/>
          <p:cNvPicPr preferRelativeResize="0"/>
          <p:nvPr/>
        </p:nvPicPr>
        <p:blipFill rotWithShape="1">
          <a:blip r:embed="rId3">
            <a:alphaModFix/>
          </a:blip>
          <a:srcRect b="0" l="0" r="0" t="0"/>
          <a:stretch/>
        </p:blipFill>
        <p:spPr>
          <a:xfrm>
            <a:off x="2093912" y="1600200"/>
            <a:ext cx="4956175" cy="41797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98" name="Google Shape;98;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99" name="Google Shape;99;p14"/>
          <p:cNvPicPr preferRelativeResize="0"/>
          <p:nvPr/>
        </p:nvPicPr>
        <p:blipFill rotWithShape="1">
          <a:blip r:embed="rId3">
            <a:alphaModFix/>
          </a:blip>
          <a:srcRect b="38426" l="31365" r="33365" t="17824"/>
          <a:stretch/>
        </p:blipFill>
        <p:spPr>
          <a:xfrm>
            <a:off x="1143000" y="1447800"/>
            <a:ext cx="6553200" cy="45703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descr="http://bayareaneurosurgery.com/anatomy/anat_br_nerves.jpg" id="270" name="Google Shape;270;p32"/>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271" name="Google Shape;27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XI – Spinal Accessory Nerve</a:t>
            </a:r>
            <a:endParaRPr/>
          </a:p>
        </p:txBody>
      </p:sp>
      <p:sp>
        <p:nvSpPr>
          <p:cNvPr id="272" name="Google Shape;272;p32"/>
          <p:cNvSpPr txBox="1"/>
          <p:nvPr>
            <p:ph idx="1" type="body"/>
          </p:nvPr>
        </p:nvSpPr>
        <p:spPr>
          <a:xfrm>
            <a:off x="-8467" y="1684272"/>
            <a:ext cx="3285067"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Shrug Shoulders</a:t>
            </a:r>
            <a:endParaRPr/>
          </a:p>
          <a:p>
            <a:pPr indent="-342900" lvl="0" marL="342900" rtl="0" algn="l">
              <a:spcBef>
                <a:spcPts val="480"/>
              </a:spcBef>
              <a:spcAft>
                <a:spcPts val="0"/>
              </a:spcAft>
              <a:buClr>
                <a:schemeClr val="dk1"/>
              </a:buClr>
              <a:buSzPts val="2400"/>
              <a:buChar char="•"/>
            </a:pPr>
            <a:r>
              <a:rPr lang="en-US" sz="2400"/>
              <a:t>Sternocleidomastoid</a:t>
            </a:r>
            <a:endParaRPr/>
          </a:p>
          <a:p>
            <a:pPr indent="-285750" lvl="1" marL="742950" rtl="0" algn="l">
              <a:spcBef>
                <a:spcPts val="480"/>
              </a:spcBef>
              <a:spcAft>
                <a:spcPts val="0"/>
              </a:spcAft>
              <a:buClr>
                <a:schemeClr val="dk1"/>
              </a:buClr>
              <a:buSzPts val="2400"/>
              <a:buChar char="–"/>
            </a:pPr>
            <a:r>
              <a:rPr lang="en-US" sz="2400"/>
              <a:t>Cervical dystonia -&gt; BOTOX</a:t>
            </a:r>
            <a:endParaRPr sz="2400"/>
          </a:p>
          <a:p>
            <a:pPr indent="-285750" lvl="1" marL="742950" rtl="0" algn="l">
              <a:spcBef>
                <a:spcPts val="480"/>
              </a:spcBef>
              <a:spcAft>
                <a:spcPts val="0"/>
              </a:spcAft>
              <a:buClr>
                <a:schemeClr val="dk1"/>
              </a:buClr>
              <a:buSzPts val="2400"/>
              <a:buChar char="–"/>
            </a:pPr>
            <a:r>
              <a:rPr lang="en-US" sz="2400"/>
              <a:t>Which side to inject, left or right?</a:t>
            </a:r>
            <a:endParaRPr/>
          </a:p>
        </p:txBody>
      </p:sp>
      <p:sp>
        <p:nvSpPr>
          <p:cNvPr id="273" name="Google Shape;273;p32"/>
          <p:cNvSpPr/>
          <p:nvPr/>
        </p:nvSpPr>
        <p:spPr>
          <a:xfrm>
            <a:off x="7162800" y="5181600"/>
            <a:ext cx="15240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Cervical Dystonia</a:t>
            </a:r>
            <a:endParaRPr/>
          </a:p>
        </p:txBody>
      </p:sp>
      <p:sp>
        <p:nvSpPr>
          <p:cNvPr id="279" name="Google Shape;279;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walineurocentre.com/wp-content/uploads/2012/01/Cervical-dystonia.jpg" id="280" name="Google Shape;280;p33"/>
          <p:cNvPicPr preferRelativeResize="0"/>
          <p:nvPr/>
        </p:nvPicPr>
        <p:blipFill rotWithShape="1">
          <a:blip r:embed="rId3">
            <a:alphaModFix/>
          </a:blip>
          <a:srcRect b="0" l="0" r="0" t="0"/>
          <a:stretch/>
        </p:blipFill>
        <p:spPr>
          <a:xfrm>
            <a:off x="2362199" y="1579984"/>
            <a:ext cx="4363613" cy="43636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descr="http://bayareaneurosurgery.com/anatomy/anat_br_nerves.jpg" id="285" name="Google Shape;285;p34"/>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286" name="Google Shape;286;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XII – Hypoglossal Nerve</a:t>
            </a:r>
            <a:endParaRPr/>
          </a:p>
        </p:txBody>
      </p:sp>
      <p:sp>
        <p:nvSpPr>
          <p:cNvPr id="287" name="Google Shape;287;p34"/>
          <p:cNvSpPr txBox="1"/>
          <p:nvPr>
            <p:ph idx="1" type="body"/>
          </p:nvPr>
        </p:nvSpPr>
        <p:spPr>
          <a:xfrm>
            <a:off x="76200" y="1646237"/>
            <a:ext cx="2971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Tongue side to side</a:t>
            </a:r>
            <a:endParaRPr sz="2400"/>
          </a:p>
        </p:txBody>
      </p:sp>
      <p:sp>
        <p:nvSpPr>
          <p:cNvPr id="288" name="Google Shape;288;p34"/>
          <p:cNvSpPr/>
          <p:nvPr/>
        </p:nvSpPr>
        <p:spPr>
          <a:xfrm>
            <a:off x="7162800" y="5486400"/>
            <a:ext cx="16764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12 Palsy</a:t>
            </a:r>
            <a:endParaRPr/>
          </a:p>
        </p:txBody>
      </p:sp>
      <p:sp>
        <p:nvSpPr>
          <p:cNvPr id="294" name="Google Shape;294;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medical.cdn.patient.co.uk/images/om789b.jpg" id="295" name="Google Shape;295;p35"/>
          <p:cNvPicPr preferRelativeResize="0"/>
          <p:nvPr/>
        </p:nvPicPr>
        <p:blipFill rotWithShape="1">
          <a:blip r:embed="rId3">
            <a:alphaModFix/>
          </a:blip>
          <a:srcRect b="0" l="0" r="0" t="0"/>
          <a:stretch/>
        </p:blipFill>
        <p:spPr>
          <a:xfrm>
            <a:off x="2190750" y="2329656"/>
            <a:ext cx="4762500" cy="306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Case 1</a:t>
            </a:r>
            <a:endParaRPr/>
          </a:p>
        </p:txBody>
      </p:sp>
      <p:sp>
        <p:nvSpPr>
          <p:cNvPr id="301" name="Google Shape;301;p36"/>
          <p:cNvSpPr txBox="1"/>
          <p:nvPr>
            <p:ph idx="1" type="body"/>
          </p:nvPr>
        </p:nvSpPr>
        <p:spPr>
          <a:xfrm>
            <a:off x="457200" y="12954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76 year old female smoker with history of high blood pressure is slurring her speech when she talks with her daughter over the phone. She presents with acute onset left facial droop.</a:t>
            </a:r>
            <a:endParaRPr sz="2800"/>
          </a:p>
          <a:p>
            <a:pPr indent="-285750" lvl="1" marL="742950" rtl="0" algn="l">
              <a:spcBef>
                <a:spcPts val="480"/>
              </a:spcBef>
              <a:spcAft>
                <a:spcPts val="0"/>
              </a:spcAft>
              <a:buClr>
                <a:schemeClr val="dk1"/>
              </a:buClr>
              <a:buSzPts val="2400"/>
              <a:buChar char="–"/>
            </a:pPr>
            <a:r>
              <a:rPr lang="en-US" sz="2400"/>
              <a:t>What is the most likely diagnosis?</a:t>
            </a:r>
            <a:endParaRPr/>
          </a:p>
          <a:p>
            <a:pPr indent="-285750" lvl="1" marL="742950" rtl="0" algn="l">
              <a:spcBef>
                <a:spcPts val="480"/>
              </a:spcBef>
              <a:spcAft>
                <a:spcPts val="0"/>
              </a:spcAft>
              <a:buClr>
                <a:schemeClr val="dk1"/>
              </a:buClr>
              <a:buSzPts val="2400"/>
              <a:buChar char="–"/>
            </a:pPr>
            <a:r>
              <a:rPr lang="en-US" sz="2400"/>
              <a:t>What cranial nerve is affected?</a:t>
            </a:r>
            <a:endParaRPr/>
          </a:p>
          <a:p>
            <a:pPr indent="-285750" lvl="1" marL="742950" rtl="0" algn="l">
              <a:spcBef>
                <a:spcPts val="480"/>
              </a:spcBef>
              <a:spcAft>
                <a:spcPts val="0"/>
              </a:spcAft>
              <a:buClr>
                <a:schemeClr val="dk1"/>
              </a:buClr>
              <a:buSzPts val="2400"/>
              <a:buChar char="–"/>
            </a:pPr>
            <a:r>
              <a:rPr lang="en-US" sz="2400"/>
              <a:t>Where did the “lesion” occur?</a:t>
            </a:r>
            <a:endParaRPr sz="2400"/>
          </a:p>
        </p:txBody>
      </p:sp>
      <p:sp>
        <p:nvSpPr>
          <p:cNvPr id="302" name="Google Shape;302;p36"/>
          <p:cNvSpPr txBox="1"/>
          <p:nvPr/>
        </p:nvSpPr>
        <p:spPr>
          <a:xfrm>
            <a:off x="440267" y="4648200"/>
            <a:ext cx="8229600"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0000"/>
                </a:solidFill>
                <a:latin typeface="Calibri"/>
                <a:ea typeface="Calibri"/>
                <a:cs typeface="Calibri"/>
                <a:sym typeface="Calibri"/>
              </a:rPr>
              <a:t>Advanced age + smoking + high blood pressure = </a:t>
            </a:r>
            <a:r>
              <a:rPr b="1" i="1" lang="en-US" sz="2400" u="sng">
                <a:solidFill>
                  <a:srgbClr val="FF0000"/>
                </a:solidFill>
                <a:latin typeface="Calibri"/>
                <a:ea typeface="Calibri"/>
                <a:cs typeface="Calibri"/>
                <a:sym typeface="Calibri"/>
              </a:rPr>
              <a:t>STROKE!</a:t>
            </a:r>
            <a:endParaRPr/>
          </a:p>
          <a:p>
            <a:pPr indent="0" lvl="0" marL="0" marR="0" rtl="0" algn="l">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l">
              <a:spcBef>
                <a:spcPts val="0"/>
              </a:spcBef>
              <a:spcAft>
                <a:spcPts val="0"/>
              </a:spcAft>
              <a:buNone/>
            </a:pPr>
            <a:r>
              <a:rPr lang="en-US" sz="2400">
                <a:solidFill>
                  <a:srgbClr val="FF0000"/>
                </a:solidFill>
                <a:latin typeface="Calibri"/>
                <a:ea typeface="Calibri"/>
                <a:cs typeface="Calibri"/>
                <a:sym typeface="Calibri"/>
              </a:rPr>
              <a:t>Cranial Nerve 7 – </a:t>
            </a:r>
            <a:r>
              <a:rPr b="1" i="1" lang="en-US" sz="2400" u="sng">
                <a:solidFill>
                  <a:srgbClr val="FF0000"/>
                </a:solidFill>
                <a:latin typeface="Calibri"/>
                <a:ea typeface="Calibri"/>
                <a:cs typeface="Calibri"/>
                <a:sym typeface="Calibri"/>
              </a:rPr>
              <a:t>Facial Nerve</a:t>
            </a:r>
            <a:endParaRPr/>
          </a:p>
          <a:p>
            <a:pPr indent="0" lvl="0" marL="0" marR="0" rtl="0" algn="l">
              <a:spcBef>
                <a:spcPts val="0"/>
              </a:spcBef>
              <a:spcAft>
                <a:spcPts val="0"/>
              </a:spcAft>
              <a:buNone/>
            </a:pPr>
            <a:r>
              <a:t/>
            </a:r>
            <a:endParaRPr sz="2400">
              <a:solidFill>
                <a:srgbClr val="FF0000"/>
              </a:solidFill>
              <a:latin typeface="Calibri"/>
              <a:ea typeface="Calibri"/>
              <a:cs typeface="Calibri"/>
              <a:sym typeface="Calibri"/>
            </a:endParaRPr>
          </a:p>
          <a:p>
            <a:pPr indent="0" lvl="0" marL="0" marR="0" rtl="0" algn="l">
              <a:spcBef>
                <a:spcPts val="0"/>
              </a:spcBef>
              <a:spcAft>
                <a:spcPts val="0"/>
              </a:spcAft>
              <a:buNone/>
            </a:pPr>
            <a:r>
              <a:rPr b="1" i="1" lang="en-US" sz="2400">
                <a:solidFill>
                  <a:srgbClr val="FF0000"/>
                </a:solidFill>
                <a:latin typeface="Calibri"/>
                <a:ea typeface="Calibri"/>
                <a:cs typeface="Calibri"/>
                <a:sym typeface="Calibri"/>
              </a:rPr>
              <a:t>Brainstem</a:t>
            </a:r>
            <a:r>
              <a:rPr lang="en-US" sz="2400">
                <a:solidFill>
                  <a:srgbClr val="FF0000"/>
                </a:solidFill>
                <a:latin typeface="Calibri"/>
                <a:ea typeface="Calibri"/>
                <a:cs typeface="Calibri"/>
                <a:sym typeface="Calibri"/>
              </a:rPr>
              <a:t> (pons)or along the path of the nerve</a:t>
            </a:r>
            <a:endParaRPr sz="24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 calcmode="lin" valueType="num">
                                      <p:cBhvr additive="base">
                                        <p:cTn dur="500"/>
                                        <p:tgtEl>
                                          <p:spTgt spid="30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 calcmode="lin" valueType="num">
                                      <p:cBhvr additive="base">
                                        <p:cTn dur="500"/>
                                        <p:tgtEl>
                                          <p:spTgt spid="30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 calcmode="lin" valueType="num">
                                      <p:cBhvr additive="base">
                                        <p:cTn dur="500"/>
                                        <p:tgtEl>
                                          <p:spTgt spid="30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 calcmode="lin" valueType="num">
                                      <p:cBhvr additive="base">
                                        <p:cTn dur="500"/>
                                        <p:tgtEl>
                                          <p:spTgt spid="30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2">
                                            <p:txEl>
                                              <p:pRg end="4" st="4"/>
                                            </p:txEl>
                                          </p:spTgt>
                                        </p:tgtEl>
                                        <p:attrNameLst>
                                          <p:attrName>style.visibility</p:attrName>
                                        </p:attrNameLst>
                                      </p:cBhvr>
                                      <p:to>
                                        <p:strVal val="visible"/>
                                      </p:to>
                                    </p:set>
                                    <p:anim calcmode="lin" valueType="num">
                                      <p:cBhvr additive="base">
                                        <p:cTn dur="500"/>
                                        <p:tgtEl>
                                          <p:spTgt spid="30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descr="http://fulcherlab.academic.wlu.edu/files/2014/01/Brain-lobes.png" id="308" name="Google Shape;308;p37"/>
          <p:cNvPicPr preferRelativeResize="0"/>
          <p:nvPr/>
        </p:nvPicPr>
        <p:blipFill rotWithShape="1">
          <a:blip r:embed="rId3">
            <a:alphaModFix/>
          </a:blip>
          <a:srcRect b="0" l="0" r="0" t="0"/>
          <a:stretch/>
        </p:blipFill>
        <p:spPr>
          <a:xfrm>
            <a:off x="-76200" y="400050"/>
            <a:ext cx="9210837" cy="6457950"/>
          </a:xfrm>
          <a:prstGeom prst="rect">
            <a:avLst/>
          </a:prstGeom>
          <a:solidFill>
            <a:schemeClr val="lt1"/>
          </a:solidFill>
          <a:ln>
            <a:noFill/>
          </a:ln>
        </p:spPr>
      </p:pic>
      <p:sp>
        <p:nvSpPr>
          <p:cNvPr id="309" name="Google Shape;309;p37"/>
          <p:cNvSpPr txBox="1"/>
          <p:nvPr>
            <p:ph type="title"/>
          </p:nvPr>
        </p:nvSpPr>
        <p:spPr>
          <a:xfrm>
            <a:off x="-76200" y="-171450"/>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lang="en-US" sz="3600"/>
              <a:t>Lobes and their Functions</a:t>
            </a:r>
            <a:endParaRPr sz="3600"/>
          </a:p>
        </p:txBody>
      </p:sp>
      <p:sp>
        <p:nvSpPr>
          <p:cNvPr id="310" name="Google Shape;310;p37"/>
          <p:cNvSpPr/>
          <p:nvPr/>
        </p:nvSpPr>
        <p:spPr>
          <a:xfrm>
            <a:off x="6629400" y="738312"/>
            <a:ext cx="1981200" cy="102601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37"/>
          <p:cNvSpPr/>
          <p:nvPr/>
        </p:nvSpPr>
        <p:spPr>
          <a:xfrm>
            <a:off x="533400" y="1740728"/>
            <a:ext cx="1981200" cy="102601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7"/>
          <p:cNvSpPr/>
          <p:nvPr/>
        </p:nvSpPr>
        <p:spPr>
          <a:xfrm>
            <a:off x="7126641" y="2438400"/>
            <a:ext cx="1981200" cy="102601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7"/>
          <p:cNvSpPr/>
          <p:nvPr/>
        </p:nvSpPr>
        <p:spPr>
          <a:xfrm>
            <a:off x="6656196" y="4267200"/>
            <a:ext cx="1981200" cy="102601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7"/>
          <p:cNvSpPr/>
          <p:nvPr/>
        </p:nvSpPr>
        <p:spPr>
          <a:xfrm>
            <a:off x="5943600" y="6095999"/>
            <a:ext cx="1981200" cy="76200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7"/>
          <p:cNvSpPr/>
          <p:nvPr/>
        </p:nvSpPr>
        <p:spPr>
          <a:xfrm>
            <a:off x="76200" y="4100484"/>
            <a:ext cx="1981200" cy="1026011"/>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37"/>
          <p:cNvSpPr txBox="1"/>
          <p:nvPr/>
        </p:nvSpPr>
        <p:spPr>
          <a:xfrm>
            <a:off x="166636" y="5160907"/>
            <a:ext cx="216458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Remember 3 words: Grass, Rose, Boy</a:t>
            </a:r>
            <a:endParaRPr sz="1800">
              <a:solidFill>
                <a:schemeClr val="dk1"/>
              </a:solidFill>
              <a:latin typeface="Calibri"/>
              <a:ea typeface="Calibri"/>
              <a:cs typeface="Calibri"/>
              <a:sym typeface="Calibri"/>
            </a:endParaRPr>
          </a:p>
        </p:txBody>
      </p:sp>
      <p:sp>
        <p:nvSpPr>
          <p:cNvPr id="317" name="Google Shape;317;p37"/>
          <p:cNvSpPr txBox="1"/>
          <p:nvPr/>
        </p:nvSpPr>
        <p:spPr>
          <a:xfrm>
            <a:off x="1721618" y="5715000"/>
            <a:ext cx="12192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What were those 3 words???</a:t>
            </a:r>
            <a:endParaRPr sz="1800">
              <a:solidFill>
                <a:schemeClr val="dk1"/>
              </a:solidFill>
              <a:latin typeface="Calibri"/>
              <a:ea typeface="Calibri"/>
              <a:cs typeface="Calibri"/>
              <a:sym typeface="Calibri"/>
            </a:endParaRPr>
          </a:p>
        </p:txBody>
      </p:sp>
      <p:sp>
        <p:nvSpPr>
          <p:cNvPr id="318" name="Google Shape;318;p37"/>
          <p:cNvSpPr txBox="1"/>
          <p:nvPr/>
        </p:nvSpPr>
        <p:spPr>
          <a:xfrm>
            <a:off x="6656196" y="5310796"/>
            <a:ext cx="1981200" cy="38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Romberg Test</a:t>
            </a:r>
            <a:endParaRPr sz="1800">
              <a:solidFill>
                <a:schemeClr val="dk1"/>
              </a:solidFill>
              <a:latin typeface="Calibri"/>
              <a:ea typeface="Calibri"/>
              <a:cs typeface="Calibri"/>
              <a:sym typeface="Calibri"/>
            </a:endParaRPr>
          </a:p>
        </p:txBody>
      </p:sp>
      <p:sp>
        <p:nvSpPr>
          <p:cNvPr id="319" name="Google Shape;319;p37"/>
          <p:cNvSpPr txBox="1"/>
          <p:nvPr/>
        </p:nvSpPr>
        <p:spPr>
          <a:xfrm>
            <a:off x="6656196" y="1764323"/>
            <a:ext cx="1981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Spelling Backwards</a:t>
            </a:r>
            <a:endParaRPr sz="1800">
              <a:solidFill>
                <a:schemeClr val="dk1"/>
              </a:solidFill>
              <a:latin typeface="Calibri"/>
              <a:ea typeface="Calibri"/>
              <a:cs typeface="Calibri"/>
              <a:sym typeface="Calibri"/>
            </a:endParaRPr>
          </a:p>
        </p:txBody>
      </p:sp>
      <p:sp>
        <p:nvSpPr>
          <p:cNvPr id="320" name="Google Shape;320;p37"/>
          <p:cNvSpPr txBox="1"/>
          <p:nvPr/>
        </p:nvSpPr>
        <p:spPr>
          <a:xfrm>
            <a:off x="533400" y="2766739"/>
            <a:ext cx="1981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Orientation: Date</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Case 2</a:t>
            </a:r>
            <a:endParaRPr/>
          </a:p>
        </p:txBody>
      </p:sp>
      <p:sp>
        <p:nvSpPr>
          <p:cNvPr id="326" name="Google Shape;326;p38"/>
          <p:cNvSpPr txBox="1"/>
          <p:nvPr>
            <p:ph idx="1" type="body"/>
          </p:nvPr>
        </p:nvSpPr>
        <p:spPr>
          <a:xfrm>
            <a:off x="152400" y="1600200"/>
            <a:ext cx="2514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000"/>
              <a:buChar char="•"/>
            </a:pPr>
            <a:r>
              <a:rPr lang="en-US" sz="2000"/>
              <a:t>Is he aware of deficit?</a:t>
            </a:r>
            <a:endParaRPr/>
          </a:p>
          <a:p>
            <a:pPr indent="-342900" lvl="0" marL="342900" rtl="0" algn="l">
              <a:spcBef>
                <a:spcPts val="400"/>
              </a:spcBef>
              <a:spcAft>
                <a:spcPts val="0"/>
              </a:spcAft>
              <a:buClr>
                <a:schemeClr val="dk1"/>
              </a:buClr>
              <a:buSzPts val="2000"/>
              <a:buChar char="•"/>
            </a:pPr>
            <a:r>
              <a:rPr lang="en-US" sz="2000"/>
              <a:t>Can he understand speech?</a:t>
            </a:r>
            <a:endParaRPr/>
          </a:p>
          <a:p>
            <a:pPr indent="-342900" lvl="0" marL="342900" rtl="0" algn="l">
              <a:spcBef>
                <a:spcPts val="400"/>
              </a:spcBef>
              <a:spcAft>
                <a:spcPts val="0"/>
              </a:spcAft>
              <a:buClr>
                <a:schemeClr val="dk1"/>
              </a:buClr>
              <a:buSzPts val="2000"/>
              <a:buChar char="•"/>
            </a:pPr>
            <a:r>
              <a:rPr lang="en-US" sz="2000"/>
              <a:t>Can he produce speech?</a:t>
            </a:r>
            <a:endParaRPr/>
          </a:p>
          <a:p>
            <a:pPr indent="-342900" lvl="0" marL="342900" rtl="0" algn="l">
              <a:spcBef>
                <a:spcPts val="400"/>
              </a:spcBef>
              <a:spcAft>
                <a:spcPts val="0"/>
              </a:spcAft>
              <a:buClr>
                <a:schemeClr val="dk1"/>
              </a:buClr>
              <a:buSzPts val="2000"/>
              <a:buChar char="•"/>
            </a:pPr>
            <a:r>
              <a:rPr lang="en-US" sz="2000"/>
              <a:t>Is automatic speech intact?</a:t>
            </a:r>
            <a:endParaRPr/>
          </a:p>
          <a:p>
            <a:pPr indent="-342900" lvl="0" marL="342900" rtl="0" algn="l">
              <a:spcBef>
                <a:spcPts val="400"/>
              </a:spcBef>
              <a:spcAft>
                <a:spcPts val="0"/>
              </a:spcAft>
              <a:buClr>
                <a:schemeClr val="dk1"/>
              </a:buClr>
              <a:buSzPts val="2000"/>
              <a:buChar char="•"/>
            </a:pPr>
            <a:r>
              <a:rPr lang="en-US" sz="2000"/>
              <a:t>Do you predict that he could write?</a:t>
            </a:r>
            <a:endParaRPr/>
          </a:p>
          <a:p>
            <a:pPr indent="-215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a:p>
            <a:pPr indent="-215900" lvl="0" marL="342900" rtl="0" algn="l">
              <a:spcBef>
                <a:spcPts val="400"/>
              </a:spcBef>
              <a:spcAft>
                <a:spcPts val="0"/>
              </a:spcAft>
              <a:buClr>
                <a:schemeClr val="dk1"/>
              </a:buClr>
              <a:buSzPts val="2000"/>
              <a:buNone/>
            </a:pPr>
            <a:r>
              <a:t/>
            </a:r>
            <a:endParaRPr sz="2000"/>
          </a:p>
          <a:p>
            <a:pPr indent="0" lvl="0" marL="0" rtl="0" algn="l">
              <a:spcBef>
                <a:spcPts val="640"/>
              </a:spcBef>
              <a:spcAft>
                <a:spcPts val="0"/>
              </a:spcAft>
              <a:buClr>
                <a:schemeClr val="dk1"/>
              </a:buClr>
              <a:buSzPts val="3200"/>
              <a:buNone/>
            </a:pPr>
            <a:r>
              <a:t/>
            </a:r>
            <a:endParaRPr/>
          </a:p>
        </p:txBody>
      </p:sp>
      <p:pic>
        <p:nvPicPr>
          <p:cNvPr id="327" name="Google Shape;327;p38"/>
          <p:cNvPicPr preferRelativeResize="0"/>
          <p:nvPr/>
        </p:nvPicPr>
        <p:blipFill rotWithShape="1">
          <a:blip r:embed="rId3">
            <a:alphaModFix/>
          </a:blip>
          <a:srcRect b="0" l="0" r="0" t="0"/>
          <a:stretch/>
        </p:blipFill>
        <p:spPr>
          <a:xfrm>
            <a:off x="2667000" y="1219201"/>
            <a:ext cx="5994398" cy="4495799"/>
          </a:xfrm>
          <a:prstGeom prst="rect">
            <a:avLst/>
          </a:prstGeom>
          <a:noFill/>
          <a:ln>
            <a:noFill/>
          </a:ln>
        </p:spPr>
      </p:pic>
      <p:sp>
        <p:nvSpPr>
          <p:cNvPr id="328" name="Google Shape;328;p38"/>
          <p:cNvSpPr txBox="1"/>
          <p:nvPr/>
        </p:nvSpPr>
        <p:spPr>
          <a:xfrm>
            <a:off x="0" y="6172200"/>
            <a:ext cx="914400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rgbClr val="FF0000"/>
                </a:solidFill>
                <a:latin typeface="Calibri"/>
                <a:ea typeface="Calibri"/>
                <a:cs typeface="Calibri"/>
                <a:sym typeface="Calibri"/>
              </a:rPr>
              <a:t>(non-classic Broca’s Aphasia - Language Production Defecit– </a:t>
            </a:r>
            <a:r>
              <a:rPr b="1" i="1" lang="en-US" sz="2000" u="sng">
                <a:solidFill>
                  <a:srgbClr val="FF0000"/>
                </a:solidFill>
                <a:latin typeface="Calibri"/>
                <a:ea typeface="Calibri"/>
                <a:cs typeface="Calibri"/>
                <a:sym typeface="Calibri"/>
              </a:rPr>
              <a:t>Frontal Lobe</a:t>
            </a:r>
            <a:endParaRPr b="1" i="1" sz="2000" u="sng">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500"/>
                                        <p:tgtEl>
                                          <p:spTgt spid="3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Intermission</a:t>
            </a:r>
            <a:endParaRPr/>
          </a:p>
        </p:txBody>
      </p:sp>
      <p:sp>
        <p:nvSpPr>
          <p:cNvPr id="334" name="Google Shape;334;p39"/>
          <p:cNvSpPr txBox="1"/>
          <p:nvPr>
            <p:ph idx="1" type="body"/>
          </p:nvPr>
        </p:nvSpPr>
        <p:spPr>
          <a:xfrm>
            <a:off x="457200" y="1600200"/>
            <a:ext cx="8229600" cy="5029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720"/>
              <a:buChar char="•"/>
            </a:pPr>
            <a:r>
              <a:rPr lang="en-US" sz="2720"/>
              <a:t>Practice Cranial Nerves Exam</a:t>
            </a:r>
            <a:endParaRPr/>
          </a:p>
          <a:p>
            <a:pPr indent="-285750" lvl="1" marL="742950" rtl="0" algn="l">
              <a:lnSpc>
                <a:spcPct val="80000"/>
              </a:lnSpc>
              <a:spcBef>
                <a:spcPts val="476"/>
              </a:spcBef>
              <a:spcAft>
                <a:spcPts val="0"/>
              </a:spcAft>
              <a:buClr>
                <a:schemeClr val="dk1"/>
              </a:buClr>
              <a:buSzPts val="2380"/>
              <a:buChar char="–"/>
            </a:pPr>
            <a:r>
              <a:rPr lang="en-US" sz="2380"/>
              <a:t>CN2: swinging light test</a:t>
            </a:r>
            <a:endParaRPr/>
          </a:p>
          <a:p>
            <a:pPr indent="-285750" lvl="1" marL="742950" rtl="0" algn="l">
              <a:lnSpc>
                <a:spcPct val="80000"/>
              </a:lnSpc>
              <a:spcBef>
                <a:spcPts val="476"/>
              </a:spcBef>
              <a:spcAft>
                <a:spcPts val="0"/>
              </a:spcAft>
              <a:buClr>
                <a:schemeClr val="dk1"/>
              </a:buClr>
              <a:buSzPts val="2380"/>
              <a:buChar char="–"/>
            </a:pPr>
            <a:r>
              <a:rPr lang="en-US" sz="2380"/>
              <a:t>CN3,4,6: H test</a:t>
            </a:r>
            <a:endParaRPr/>
          </a:p>
          <a:p>
            <a:pPr indent="-285750" lvl="1" marL="742950" rtl="0" algn="l">
              <a:lnSpc>
                <a:spcPct val="80000"/>
              </a:lnSpc>
              <a:spcBef>
                <a:spcPts val="476"/>
              </a:spcBef>
              <a:spcAft>
                <a:spcPts val="0"/>
              </a:spcAft>
              <a:buClr>
                <a:schemeClr val="dk1"/>
              </a:buClr>
              <a:buSzPts val="2380"/>
              <a:buChar char="–"/>
            </a:pPr>
            <a:r>
              <a:rPr lang="en-US" sz="2380"/>
              <a:t>CN5: Light touch to face</a:t>
            </a:r>
            <a:endParaRPr/>
          </a:p>
          <a:p>
            <a:pPr indent="-285750" lvl="1" marL="742950" rtl="0" algn="l">
              <a:lnSpc>
                <a:spcPct val="80000"/>
              </a:lnSpc>
              <a:spcBef>
                <a:spcPts val="476"/>
              </a:spcBef>
              <a:spcAft>
                <a:spcPts val="0"/>
              </a:spcAft>
              <a:buClr>
                <a:schemeClr val="dk1"/>
              </a:buClr>
              <a:buSzPts val="2380"/>
              <a:buChar char="–"/>
            </a:pPr>
            <a:r>
              <a:rPr lang="en-US" sz="2380"/>
              <a:t>CN 7: Emoji</a:t>
            </a:r>
            <a:endParaRPr/>
          </a:p>
          <a:p>
            <a:pPr indent="-285750" lvl="1" marL="742950" rtl="0" algn="l">
              <a:lnSpc>
                <a:spcPct val="80000"/>
              </a:lnSpc>
              <a:spcBef>
                <a:spcPts val="476"/>
              </a:spcBef>
              <a:spcAft>
                <a:spcPts val="0"/>
              </a:spcAft>
              <a:buClr>
                <a:schemeClr val="dk1"/>
              </a:buClr>
              <a:buSzPts val="2380"/>
              <a:buChar char="–"/>
            </a:pPr>
            <a:r>
              <a:rPr lang="en-US" sz="2380"/>
              <a:t>CN 8: Finger rub</a:t>
            </a:r>
            <a:endParaRPr/>
          </a:p>
          <a:p>
            <a:pPr indent="-285750" lvl="1" marL="742950" rtl="0" algn="l">
              <a:lnSpc>
                <a:spcPct val="80000"/>
              </a:lnSpc>
              <a:spcBef>
                <a:spcPts val="476"/>
              </a:spcBef>
              <a:spcAft>
                <a:spcPts val="0"/>
              </a:spcAft>
              <a:buClr>
                <a:schemeClr val="dk1"/>
              </a:buClr>
              <a:buSzPts val="2380"/>
              <a:buChar char="–"/>
            </a:pPr>
            <a:r>
              <a:rPr lang="en-US" sz="2380"/>
              <a:t>CN9,10: Ahhhh</a:t>
            </a:r>
            <a:endParaRPr sz="2380"/>
          </a:p>
          <a:p>
            <a:pPr indent="-285750" lvl="1" marL="742950" rtl="0" algn="l">
              <a:lnSpc>
                <a:spcPct val="80000"/>
              </a:lnSpc>
              <a:spcBef>
                <a:spcPts val="476"/>
              </a:spcBef>
              <a:spcAft>
                <a:spcPts val="0"/>
              </a:spcAft>
              <a:buClr>
                <a:schemeClr val="dk1"/>
              </a:buClr>
              <a:buSzPts val="2380"/>
              <a:buChar char="–"/>
            </a:pPr>
            <a:r>
              <a:rPr lang="en-US" sz="2380"/>
              <a:t>CN11: Shrug</a:t>
            </a:r>
            <a:endParaRPr/>
          </a:p>
          <a:p>
            <a:pPr indent="-285750" lvl="1" marL="742950" rtl="0" algn="l">
              <a:lnSpc>
                <a:spcPct val="80000"/>
              </a:lnSpc>
              <a:spcBef>
                <a:spcPts val="476"/>
              </a:spcBef>
              <a:spcAft>
                <a:spcPts val="0"/>
              </a:spcAft>
              <a:buClr>
                <a:schemeClr val="dk1"/>
              </a:buClr>
              <a:buSzPts val="2380"/>
              <a:buChar char="–"/>
            </a:pPr>
            <a:r>
              <a:rPr lang="en-US" sz="2380"/>
              <a:t>CN 12: Tongue</a:t>
            </a:r>
            <a:endParaRPr sz="2380"/>
          </a:p>
          <a:p>
            <a:pPr indent="-170180" lvl="0" marL="342900" rtl="0" algn="l">
              <a:lnSpc>
                <a:spcPct val="80000"/>
              </a:lnSpc>
              <a:spcBef>
                <a:spcPts val="544"/>
              </a:spcBef>
              <a:spcAft>
                <a:spcPts val="0"/>
              </a:spcAft>
              <a:buClr>
                <a:schemeClr val="dk1"/>
              </a:buClr>
              <a:buSzPts val="2720"/>
              <a:buNone/>
            </a:pPr>
            <a:r>
              <a:t/>
            </a:r>
            <a:endParaRPr sz="2720"/>
          </a:p>
          <a:p>
            <a:pPr indent="-342900" lvl="0" marL="342900" rtl="0" algn="l">
              <a:lnSpc>
                <a:spcPct val="80000"/>
              </a:lnSpc>
              <a:spcBef>
                <a:spcPts val="544"/>
              </a:spcBef>
              <a:spcAft>
                <a:spcPts val="0"/>
              </a:spcAft>
              <a:buClr>
                <a:schemeClr val="dk1"/>
              </a:buClr>
              <a:buSzPts val="2720"/>
              <a:buChar char="•"/>
            </a:pPr>
            <a:r>
              <a:rPr lang="en-US" sz="2720"/>
              <a:t>Optional: Brain Facts Worksheet</a:t>
            </a:r>
            <a:endParaRPr/>
          </a:p>
          <a:p>
            <a:pPr indent="-342900" lvl="0" marL="342900" rtl="0" algn="l">
              <a:lnSpc>
                <a:spcPct val="80000"/>
              </a:lnSpc>
              <a:spcBef>
                <a:spcPts val="544"/>
              </a:spcBef>
              <a:spcAft>
                <a:spcPts val="0"/>
              </a:spcAft>
              <a:buClr>
                <a:schemeClr val="dk1"/>
              </a:buClr>
              <a:buSzPts val="2720"/>
              <a:buChar char="•"/>
            </a:pPr>
            <a:r>
              <a:rPr lang="en-US" sz="2720"/>
              <a:t>Check out a real brain!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descr="http://2012books.lardbucket.org/books/beginning-psychology/section_07/fce5078fbe8ec74e95c8a435e607ad11.jpg" id="340" name="Google Shape;340;p40"/>
          <p:cNvPicPr preferRelativeResize="0"/>
          <p:nvPr/>
        </p:nvPicPr>
        <p:blipFill rotWithShape="1">
          <a:blip r:embed="rId3">
            <a:alphaModFix/>
          </a:blip>
          <a:srcRect b="0" l="0" r="0" t="0"/>
          <a:stretch/>
        </p:blipFill>
        <p:spPr>
          <a:xfrm>
            <a:off x="0" y="0"/>
            <a:ext cx="9144000" cy="6879021"/>
          </a:xfrm>
          <a:prstGeom prst="rect">
            <a:avLst/>
          </a:prstGeom>
          <a:noFill/>
          <a:ln>
            <a:noFill/>
          </a:ln>
        </p:spPr>
      </p:pic>
      <p:sp>
        <p:nvSpPr>
          <p:cNvPr id="341" name="Google Shape;341;p40"/>
          <p:cNvSpPr txBox="1"/>
          <p:nvPr>
            <p:ph type="title"/>
          </p:nvPr>
        </p:nvSpPr>
        <p:spPr>
          <a:xfrm>
            <a:off x="457200" y="274638"/>
            <a:ext cx="8229600" cy="1143000"/>
          </a:xfrm>
          <a:prstGeom prst="rect">
            <a:avLst/>
          </a:prstGeom>
          <a:solidFill>
            <a:schemeClr val="dk1">
              <a:alpha val="49803"/>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Calibri"/>
              <a:buNone/>
            </a:pPr>
            <a:r>
              <a:rPr lang="en-US">
                <a:solidFill>
                  <a:schemeClr val="lt1"/>
                </a:solidFill>
              </a:rPr>
              <a:t>The Brain Is Complex</a:t>
            </a:r>
            <a:endParaRPr>
              <a:solidFill>
                <a:schemeClr val="lt1"/>
              </a:solidFill>
            </a:endParaRPr>
          </a:p>
        </p:txBody>
      </p:sp>
      <p:sp>
        <p:nvSpPr>
          <p:cNvPr id="342" name="Google Shape;342;p40"/>
          <p:cNvSpPr txBox="1"/>
          <p:nvPr>
            <p:ph idx="1" type="body"/>
          </p:nvPr>
        </p:nvSpPr>
        <p:spPr>
          <a:xfrm>
            <a:off x="457199" y="1350579"/>
            <a:ext cx="7162801" cy="2057400"/>
          </a:xfrm>
          <a:prstGeom prst="rect">
            <a:avLst/>
          </a:prstGeom>
          <a:solidFill>
            <a:schemeClr val="dk1">
              <a:alpha val="49803"/>
            </a:schemeClr>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2960"/>
              <a:buChar char="•"/>
            </a:pPr>
            <a:r>
              <a:rPr lang="en-US" sz="2960" u="sng">
                <a:solidFill>
                  <a:schemeClr val="lt1"/>
                </a:solidFill>
              </a:rPr>
              <a:t>Many</a:t>
            </a:r>
            <a:r>
              <a:rPr lang="en-US" sz="2960">
                <a:solidFill>
                  <a:schemeClr val="lt1"/>
                </a:solidFill>
              </a:rPr>
              <a:t> neurons</a:t>
            </a:r>
            <a:endParaRPr/>
          </a:p>
          <a:p>
            <a:pPr indent="-342900" lvl="0" marL="342900" rtl="0" algn="l">
              <a:lnSpc>
                <a:spcPct val="90000"/>
              </a:lnSpc>
              <a:spcBef>
                <a:spcPts val="592"/>
              </a:spcBef>
              <a:spcAft>
                <a:spcPts val="0"/>
              </a:spcAft>
              <a:buClr>
                <a:schemeClr val="lt1"/>
              </a:buClr>
              <a:buSzPts val="2960"/>
              <a:buChar char="•"/>
            </a:pPr>
            <a:r>
              <a:rPr lang="en-US" sz="2960" u="sng">
                <a:solidFill>
                  <a:schemeClr val="lt1"/>
                </a:solidFill>
              </a:rPr>
              <a:t>Many</a:t>
            </a:r>
            <a:r>
              <a:rPr lang="en-US" sz="2960">
                <a:solidFill>
                  <a:schemeClr val="lt1"/>
                </a:solidFill>
              </a:rPr>
              <a:t> connections aka </a:t>
            </a:r>
            <a:r>
              <a:rPr i="1" lang="en-US" sz="2960">
                <a:solidFill>
                  <a:schemeClr val="lt1"/>
                </a:solidFill>
              </a:rPr>
              <a:t>synapses</a:t>
            </a:r>
            <a:endParaRPr/>
          </a:p>
          <a:p>
            <a:pPr indent="-154940" lvl="0" marL="342900" rtl="0" algn="l">
              <a:lnSpc>
                <a:spcPct val="90000"/>
              </a:lnSpc>
              <a:spcBef>
                <a:spcPts val="592"/>
              </a:spcBef>
              <a:spcAft>
                <a:spcPts val="0"/>
              </a:spcAft>
              <a:buClr>
                <a:schemeClr val="dk1"/>
              </a:buClr>
              <a:buSzPts val="2960"/>
              <a:buNone/>
            </a:pPr>
            <a:r>
              <a:t/>
            </a:r>
            <a:endParaRPr i="1" sz="2960">
              <a:solidFill>
                <a:schemeClr val="lt1"/>
              </a:solidFill>
            </a:endParaRPr>
          </a:p>
          <a:p>
            <a:pPr indent="-342900" lvl="0" marL="342900" rtl="0" algn="l">
              <a:lnSpc>
                <a:spcPct val="90000"/>
              </a:lnSpc>
              <a:spcBef>
                <a:spcPts val="592"/>
              </a:spcBef>
              <a:spcAft>
                <a:spcPts val="0"/>
              </a:spcAft>
              <a:buClr>
                <a:schemeClr val="lt1"/>
              </a:buClr>
              <a:buSzPts val="2960"/>
              <a:buChar char="•"/>
            </a:pPr>
            <a:r>
              <a:rPr i="1" lang="en-US" sz="2960">
                <a:solidFill>
                  <a:schemeClr val="lt1"/>
                </a:solidFill>
              </a:rPr>
              <a:t>How many?</a:t>
            </a:r>
            <a:endParaRPr sz="2960">
              <a:solidFill>
                <a:schemeClr val="lt1"/>
              </a:solidFill>
            </a:endParaRPr>
          </a:p>
          <a:p>
            <a:pPr indent="-154940" lvl="0" marL="342900" rtl="0" algn="l">
              <a:lnSpc>
                <a:spcPct val="90000"/>
              </a:lnSpc>
              <a:spcBef>
                <a:spcPts val="592"/>
              </a:spcBef>
              <a:spcAft>
                <a:spcPts val="0"/>
              </a:spcAft>
              <a:buClr>
                <a:schemeClr val="dk1"/>
              </a:buClr>
              <a:buSzPts val="2960"/>
              <a:buNone/>
            </a:pPr>
            <a:r>
              <a:t/>
            </a:r>
            <a:endParaRPr sz="2960">
              <a:solidFill>
                <a:schemeClr val="lt1"/>
              </a:solidFill>
            </a:endParaRPr>
          </a:p>
          <a:p>
            <a:pPr indent="-154940" lvl="0" marL="342900" rtl="0" algn="l">
              <a:lnSpc>
                <a:spcPct val="90000"/>
              </a:lnSpc>
              <a:spcBef>
                <a:spcPts val="592"/>
              </a:spcBef>
              <a:spcAft>
                <a:spcPts val="0"/>
              </a:spcAft>
              <a:buClr>
                <a:schemeClr val="dk1"/>
              </a:buClr>
              <a:buSzPts val="2960"/>
              <a:buNone/>
            </a:pPr>
            <a:r>
              <a:t/>
            </a:r>
            <a:endParaRPr sz="2960">
              <a:solidFill>
                <a:schemeClr val="lt1"/>
              </a:solidFill>
            </a:endParaRPr>
          </a:p>
        </p:txBody>
      </p:sp>
      <p:pic>
        <p:nvPicPr>
          <p:cNvPr id="343" name="Google Shape;343;p40"/>
          <p:cNvPicPr preferRelativeResize="0"/>
          <p:nvPr/>
        </p:nvPicPr>
        <p:blipFill rotWithShape="1">
          <a:blip r:embed="rId4">
            <a:alphaModFix/>
          </a:blip>
          <a:srcRect b="28663" l="25082" r="51532" t="28878"/>
          <a:stretch/>
        </p:blipFill>
        <p:spPr>
          <a:xfrm>
            <a:off x="4876800" y="2971800"/>
            <a:ext cx="3042745" cy="31058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500"/>
                                        <p:tgtEl>
                                          <p:spTgt spid="343"/>
                                        </p:tgtEl>
                                        <p:attrNameLst>
                                          <p:attrName>ppt_w</p:attrName>
                                        </p:attrNameLst>
                                      </p:cBhvr>
                                      <p:tavLst>
                                        <p:tav fmla="" tm="0">
                                          <p:val>
                                            <p:strVal val="0"/>
                                          </p:val>
                                        </p:tav>
                                        <p:tav fmla="" tm="100000">
                                          <p:val>
                                            <p:strVal val="#ppt_w"/>
                                          </p:val>
                                        </p:tav>
                                      </p:tavLst>
                                    </p:anim>
                                    <p:anim calcmode="lin" valueType="num">
                                      <p:cBhvr additive="base">
                                        <p:cTn dur="500"/>
                                        <p:tgtEl>
                                          <p:spTgt spid="3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Connections: FB vs The Brain</a:t>
            </a:r>
            <a:endParaRPr/>
          </a:p>
        </p:txBody>
      </p:sp>
      <p:sp>
        <p:nvSpPr>
          <p:cNvPr id="350" name="Google Shape;350;p41"/>
          <p:cNvSpPr txBox="1"/>
          <p:nvPr>
            <p:ph idx="1" type="body"/>
          </p:nvPr>
        </p:nvSpPr>
        <p:spPr>
          <a:xfrm>
            <a:off x="152400" y="1447800"/>
            <a:ext cx="3886200" cy="45259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2400"/>
              <a:buNone/>
            </a:pPr>
            <a:r>
              <a:rPr lang="en-US" sz="2400"/>
              <a:t>You + 1000 FB friends </a:t>
            </a:r>
            <a:endParaRPr/>
          </a:p>
          <a:p>
            <a:pPr indent="0" lvl="0" marL="0" rtl="0" algn="ctr">
              <a:spcBef>
                <a:spcPts val="480"/>
              </a:spcBef>
              <a:spcAft>
                <a:spcPts val="0"/>
              </a:spcAft>
              <a:buClr>
                <a:schemeClr val="dk1"/>
              </a:buClr>
              <a:buSzPts val="2400"/>
              <a:buNone/>
            </a:pPr>
            <a:r>
              <a:t/>
            </a:r>
            <a:endParaRPr sz="2400"/>
          </a:p>
          <a:p>
            <a:pPr indent="0" lvl="0" marL="0" rtl="0" algn="ctr">
              <a:spcBef>
                <a:spcPts val="480"/>
              </a:spcBef>
              <a:spcAft>
                <a:spcPts val="0"/>
              </a:spcAft>
              <a:buClr>
                <a:schemeClr val="dk1"/>
              </a:buClr>
              <a:buSzPts val="2400"/>
              <a:buNone/>
            </a:pPr>
            <a:r>
              <a:t/>
            </a:r>
            <a:endParaRPr sz="2400"/>
          </a:p>
          <a:p>
            <a:pPr indent="0" lvl="0" marL="0" rtl="0" algn="ctr">
              <a:spcBef>
                <a:spcPts val="480"/>
              </a:spcBef>
              <a:spcAft>
                <a:spcPts val="0"/>
              </a:spcAft>
              <a:buClr>
                <a:schemeClr val="dk1"/>
              </a:buClr>
              <a:buSzPts val="2400"/>
              <a:buNone/>
            </a:pPr>
            <a:r>
              <a:t/>
            </a:r>
            <a:endParaRPr sz="2400"/>
          </a:p>
          <a:p>
            <a:pPr indent="0" lvl="0" marL="0" rtl="0" algn="ctr">
              <a:spcBef>
                <a:spcPts val="480"/>
              </a:spcBef>
              <a:spcAft>
                <a:spcPts val="0"/>
              </a:spcAft>
              <a:buClr>
                <a:schemeClr val="dk1"/>
              </a:buClr>
              <a:buSzPts val="2400"/>
              <a:buNone/>
            </a:pPr>
            <a:r>
              <a:t/>
            </a:r>
            <a:endParaRPr sz="2400"/>
          </a:p>
          <a:p>
            <a:pPr indent="0" lvl="0" marL="0" rtl="0" algn="ctr">
              <a:spcBef>
                <a:spcPts val="480"/>
              </a:spcBef>
              <a:spcAft>
                <a:spcPts val="0"/>
              </a:spcAft>
              <a:buClr>
                <a:schemeClr val="dk1"/>
              </a:buClr>
              <a:buSzPts val="2400"/>
              <a:buNone/>
            </a:pPr>
            <a:r>
              <a:t/>
            </a:r>
            <a:endParaRPr sz="2400"/>
          </a:p>
          <a:p>
            <a:pPr indent="0" lvl="0" marL="0" rtl="0" algn="ctr">
              <a:spcBef>
                <a:spcPts val="480"/>
              </a:spcBef>
              <a:spcAft>
                <a:spcPts val="0"/>
              </a:spcAft>
              <a:buClr>
                <a:schemeClr val="dk1"/>
              </a:buClr>
              <a:buSzPts val="2400"/>
              <a:buNone/>
            </a:pPr>
            <a:r>
              <a:rPr lang="en-US" sz="2400"/>
              <a:t>~1 Million “friendships”</a:t>
            </a:r>
            <a:endParaRPr sz="2400"/>
          </a:p>
          <a:p>
            <a:pPr indent="0" lvl="0" marL="0" rtl="0" algn="ctr">
              <a:spcBef>
                <a:spcPts val="480"/>
              </a:spcBef>
              <a:spcAft>
                <a:spcPts val="0"/>
              </a:spcAft>
              <a:buClr>
                <a:schemeClr val="dk1"/>
              </a:buClr>
              <a:buSzPts val="2400"/>
              <a:buNone/>
            </a:pPr>
            <a:r>
              <a:rPr lang="en-US" sz="2400"/>
              <a:t>1,000,000</a:t>
            </a:r>
            <a:endParaRPr/>
          </a:p>
          <a:p>
            <a:pPr indent="0" lvl="0" marL="0" rtl="0" algn="ctr">
              <a:spcBef>
                <a:spcPts val="480"/>
              </a:spcBef>
              <a:spcAft>
                <a:spcPts val="0"/>
              </a:spcAft>
              <a:buClr>
                <a:schemeClr val="dk1"/>
              </a:buClr>
              <a:buSzPts val="2400"/>
              <a:buNone/>
            </a:pPr>
            <a:r>
              <a:rPr lang="en-US" sz="2400"/>
              <a:t>(6 zeroes)</a:t>
            </a:r>
            <a:endParaRPr sz="2800"/>
          </a:p>
          <a:p>
            <a:pPr indent="0" lvl="0" marL="0" rtl="0" algn="l">
              <a:spcBef>
                <a:spcPts val="560"/>
              </a:spcBef>
              <a:spcAft>
                <a:spcPts val="0"/>
              </a:spcAft>
              <a:buClr>
                <a:schemeClr val="dk1"/>
              </a:buClr>
              <a:buSzPts val="2800"/>
              <a:buNone/>
            </a:pPr>
            <a:r>
              <a:t/>
            </a:r>
            <a:endParaRPr sz="2800"/>
          </a:p>
          <a:p>
            <a:pPr indent="0" lvl="0" marL="0" rtl="0" algn="l">
              <a:spcBef>
                <a:spcPts val="640"/>
              </a:spcBef>
              <a:spcAft>
                <a:spcPts val="0"/>
              </a:spcAft>
              <a:buClr>
                <a:schemeClr val="dk1"/>
              </a:buClr>
              <a:buSzPts val="3200"/>
              <a:buNone/>
            </a:pPr>
            <a:r>
              <a:t/>
            </a:r>
            <a:endParaRPr/>
          </a:p>
        </p:txBody>
      </p:sp>
      <p:sp>
        <p:nvSpPr>
          <p:cNvPr id="351" name="Google Shape;351;p41"/>
          <p:cNvSpPr txBox="1"/>
          <p:nvPr/>
        </p:nvSpPr>
        <p:spPr>
          <a:xfrm>
            <a:off x="3810000" y="1447800"/>
            <a:ext cx="5334000" cy="45259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Brain’s 100 billion neurons </a:t>
            </a:r>
            <a:endParaRPr/>
          </a:p>
          <a:p>
            <a:pPr indent="0" lvl="0" marL="0" marR="0" rtl="0" algn="ctr">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ctr">
              <a:spcBef>
                <a:spcPts val="480"/>
              </a:spcBef>
              <a:spcAft>
                <a:spcPts val="0"/>
              </a:spcAft>
              <a:buClr>
                <a:schemeClr val="dk1"/>
              </a:buClr>
              <a:buSzPts val="2400"/>
              <a:buFont typeface="Arial"/>
              <a:buNone/>
            </a:pPr>
            <a:r>
              <a:rPr lang="en-US" sz="2400">
                <a:solidFill>
                  <a:schemeClr val="dk1"/>
                </a:solidFill>
                <a:latin typeface="Calibri"/>
                <a:ea typeface="Calibri"/>
                <a:cs typeface="Calibri"/>
                <a:sym typeface="Calibri"/>
              </a:rPr>
              <a:t>10 </a:t>
            </a:r>
            <a:r>
              <a:rPr i="1" lang="en-US" sz="2400">
                <a:solidFill>
                  <a:schemeClr val="dk1"/>
                </a:solidFill>
                <a:latin typeface="Calibri"/>
                <a:ea typeface="Calibri"/>
                <a:cs typeface="Calibri"/>
                <a:sym typeface="Calibri"/>
              </a:rPr>
              <a:t>Sextillion</a:t>
            </a:r>
            <a:r>
              <a:rPr lang="en-US" sz="2400">
                <a:solidFill>
                  <a:schemeClr val="dk1"/>
                </a:solidFill>
                <a:latin typeface="Calibri"/>
                <a:ea typeface="Calibri"/>
                <a:cs typeface="Calibri"/>
                <a:sym typeface="Calibri"/>
              </a:rPr>
              <a:t> possible connections</a:t>
            </a:r>
            <a:endParaRPr/>
          </a:p>
          <a:p>
            <a:pPr indent="0" lvl="0" marL="0" marR="0" rtl="0" algn="ctr">
              <a:spcBef>
                <a:spcPts val="480"/>
              </a:spcBef>
              <a:spcAft>
                <a:spcPts val="0"/>
              </a:spcAft>
              <a:buClr>
                <a:schemeClr val="dk1"/>
              </a:buClr>
              <a:buSzPts val="2400"/>
              <a:buFont typeface="Arial"/>
              <a:buNone/>
            </a:pPr>
            <a:r>
              <a:rPr lang="en-US" sz="2400">
                <a:solidFill>
                  <a:schemeClr val="dk1"/>
                </a:solidFill>
                <a:latin typeface="Calibri"/>
                <a:ea typeface="Calibri"/>
                <a:cs typeface="Calibri"/>
                <a:sym typeface="Calibri"/>
              </a:rPr>
              <a:t>10,000,000,000,000,000,000,000 </a:t>
            </a:r>
            <a:endParaRPr/>
          </a:p>
          <a:p>
            <a:pPr indent="0" lvl="0" marL="0" marR="0" rtl="0" algn="ctr">
              <a:spcBef>
                <a:spcPts val="560"/>
              </a:spcBef>
              <a:spcAft>
                <a:spcPts val="0"/>
              </a:spcAft>
              <a:buClr>
                <a:schemeClr val="dk1"/>
              </a:buClr>
              <a:buSzPts val="2400"/>
              <a:buFont typeface="Arial"/>
              <a:buNone/>
            </a:pPr>
            <a:r>
              <a:rPr lang="en-US" sz="2400">
                <a:solidFill>
                  <a:schemeClr val="dk1"/>
                </a:solidFill>
                <a:latin typeface="Calibri"/>
                <a:ea typeface="Calibri"/>
                <a:cs typeface="Calibri"/>
                <a:sym typeface="Calibri"/>
              </a:rPr>
              <a:t>(22 zeroes</a:t>
            </a:r>
            <a:r>
              <a:rPr lang="en-US" sz="2800">
                <a:solidFill>
                  <a:schemeClr val="dk1"/>
                </a:solidFill>
                <a:latin typeface="Calibri"/>
                <a:ea typeface="Calibri"/>
                <a:cs typeface="Calibri"/>
                <a:sym typeface="Calibri"/>
              </a:rPr>
              <a:t>)</a:t>
            </a:r>
            <a:endParaRPr/>
          </a:p>
          <a:p>
            <a:pPr indent="0" lvl="0" marL="0" marR="0" rtl="0" algn="l">
              <a:spcBef>
                <a:spcPts val="64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
        <p:nvSpPr>
          <p:cNvPr id="352" name="Google Shape;352;p41"/>
          <p:cNvSpPr/>
          <p:nvPr/>
        </p:nvSpPr>
        <p:spPr>
          <a:xfrm>
            <a:off x="76200" y="5973763"/>
            <a:ext cx="84582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0000"/>
                </a:solidFill>
                <a:latin typeface="Calibri"/>
                <a:ea typeface="Calibri"/>
                <a:cs typeface="Calibri"/>
                <a:sym typeface="Calibri"/>
              </a:rPr>
              <a:t>That’s 14 Planet Earth’s of FB friendships in your head!</a:t>
            </a:r>
            <a:endParaRPr sz="2800">
              <a:solidFill>
                <a:srgbClr val="FF0000"/>
              </a:solidFill>
              <a:latin typeface="Calibri"/>
              <a:ea typeface="Calibri"/>
              <a:cs typeface="Calibri"/>
              <a:sym typeface="Calibri"/>
            </a:endParaRPr>
          </a:p>
        </p:txBody>
      </p:sp>
      <p:pic>
        <p:nvPicPr>
          <p:cNvPr descr="http://cultureslurp.com/wp-content/uploads/2011/09/Facebook-Like-Button.jpg" id="353" name="Google Shape;353;p41"/>
          <p:cNvPicPr preferRelativeResize="0"/>
          <p:nvPr/>
        </p:nvPicPr>
        <p:blipFill rotWithShape="1">
          <a:blip r:embed="rId3">
            <a:alphaModFix/>
          </a:blip>
          <a:srcRect b="4601" l="2881" r="56645" t="9989"/>
          <a:stretch/>
        </p:blipFill>
        <p:spPr>
          <a:xfrm>
            <a:off x="8149001" y="6039783"/>
            <a:ext cx="385399" cy="394027"/>
          </a:xfrm>
          <a:prstGeom prst="rect">
            <a:avLst/>
          </a:prstGeom>
          <a:noFill/>
          <a:ln>
            <a:noFill/>
          </a:ln>
        </p:spPr>
      </p:pic>
      <p:pic>
        <p:nvPicPr>
          <p:cNvPr descr="http://3.bp.blogspot.com/_T1_QWVipgFI/TLMoM2yn39I/AAAAAAAAAA4/eXChJ9e-npw/s1600/md_friend_wheel.gif" id="354" name="Google Shape;354;p41"/>
          <p:cNvPicPr preferRelativeResize="0"/>
          <p:nvPr/>
        </p:nvPicPr>
        <p:blipFill rotWithShape="1">
          <a:blip r:embed="rId4">
            <a:alphaModFix/>
          </a:blip>
          <a:srcRect b="0" l="0" r="0" t="0"/>
          <a:stretch/>
        </p:blipFill>
        <p:spPr>
          <a:xfrm>
            <a:off x="914400" y="1905000"/>
            <a:ext cx="2171699" cy="2171700"/>
          </a:xfrm>
          <a:prstGeom prst="rect">
            <a:avLst/>
          </a:prstGeom>
          <a:noFill/>
          <a:ln>
            <a:noFill/>
          </a:ln>
        </p:spPr>
      </p:pic>
      <p:pic>
        <p:nvPicPr>
          <p:cNvPr descr="http://www.globalstem.com/image/data/Stem-Neural/RCN_Map2-3W.jpg" id="355" name="Google Shape;355;p41"/>
          <p:cNvPicPr preferRelativeResize="0"/>
          <p:nvPr/>
        </p:nvPicPr>
        <p:blipFill rotWithShape="1">
          <a:blip r:embed="rId5">
            <a:alphaModFix/>
          </a:blip>
          <a:srcRect b="0" l="0" r="0" t="0"/>
          <a:stretch/>
        </p:blipFill>
        <p:spPr>
          <a:xfrm>
            <a:off x="5105400" y="1981200"/>
            <a:ext cx="2612623" cy="1968062"/>
          </a:xfrm>
          <a:prstGeom prst="rect">
            <a:avLst/>
          </a:prstGeom>
          <a:noFill/>
          <a:ln>
            <a:noFill/>
          </a:ln>
        </p:spPr>
      </p:pic>
      <p:pic>
        <p:nvPicPr>
          <p:cNvPr descr="http://images.clipartpanda.com/earth-clipart-Earth-clip-art-8.png" id="356" name="Google Shape;356;p41"/>
          <p:cNvPicPr preferRelativeResize="0"/>
          <p:nvPr/>
        </p:nvPicPr>
        <p:blipFill rotWithShape="1">
          <a:blip r:embed="rId6">
            <a:alphaModFix/>
          </a:blip>
          <a:srcRect b="0" l="0" r="0" t="0"/>
          <a:stretch/>
        </p:blipFill>
        <p:spPr>
          <a:xfrm>
            <a:off x="1491981" y="6455405"/>
            <a:ext cx="364388" cy="347990"/>
          </a:xfrm>
          <a:prstGeom prst="rect">
            <a:avLst/>
          </a:prstGeom>
          <a:noFill/>
          <a:ln>
            <a:noFill/>
          </a:ln>
        </p:spPr>
      </p:pic>
      <p:pic>
        <p:nvPicPr>
          <p:cNvPr descr="http://images.clipartpanda.com/earth-clipart-Earth-clip-art-8.png" id="357" name="Google Shape;357;p41"/>
          <p:cNvPicPr preferRelativeResize="0"/>
          <p:nvPr/>
        </p:nvPicPr>
        <p:blipFill rotWithShape="1">
          <a:blip r:embed="rId6">
            <a:alphaModFix/>
          </a:blip>
          <a:srcRect b="0" l="0" r="0" t="0"/>
          <a:stretch/>
        </p:blipFill>
        <p:spPr>
          <a:xfrm>
            <a:off x="1921612" y="6433810"/>
            <a:ext cx="364388" cy="347990"/>
          </a:xfrm>
          <a:prstGeom prst="rect">
            <a:avLst/>
          </a:prstGeom>
          <a:noFill/>
          <a:ln>
            <a:noFill/>
          </a:ln>
        </p:spPr>
      </p:pic>
      <p:pic>
        <p:nvPicPr>
          <p:cNvPr descr="http://images.clipartpanda.com/earth-clipart-Earth-clip-art-8.png" id="358" name="Google Shape;358;p41"/>
          <p:cNvPicPr preferRelativeResize="0"/>
          <p:nvPr/>
        </p:nvPicPr>
        <p:blipFill rotWithShape="1">
          <a:blip r:embed="rId6">
            <a:alphaModFix/>
          </a:blip>
          <a:srcRect b="0" l="0" r="0" t="0"/>
          <a:stretch/>
        </p:blipFill>
        <p:spPr>
          <a:xfrm>
            <a:off x="2362200" y="6433810"/>
            <a:ext cx="364388" cy="347990"/>
          </a:xfrm>
          <a:prstGeom prst="rect">
            <a:avLst/>
          </a:prstGeom>
          <a:noFill/>
          <a:ln>
            <a:noFill/>
          </a:ln>
        </p:spPr>
      </p:pic>
      <p:pic>
        <p:nvPicPr>
          <p:cNvPr descr="http://images.clipartpanda.com/earth-clipart-Earth-clip-art-8.png" id="359" name="Google Shape;359;p41"/>
          <p:cNvPicPr preferRelativeResize="0"/>
          <p:nvPr/>
        </p:nvPicPr>
        <p:blipFill rotWithShape="1">
          <a:blip r:embed="rId6">
            <a:alphaModFix/>
          </a:blip>
          <a:srcRect b="0" l="0" r="0" t="0"/>
          <a:stretch/>
        </p:blipFill>
        <p:spPr>
          <a:xfrm>
            <a:off x="2743200" y="6433810"/>
            <a:ext cx="364388" cy="347990"/>
          </a:xfrm>
          <a:prstGeom prst="rect">
            <a:avLst/>
          </a:prstGeom>
          <a:noFill/>
          <a:ln>
            <a:noFill/>
          </a:ln>
        </p:spPr>
      </p:pic>
      <p:pic>
        <p:nvPicPr>
          <p:cNvPr descr="http://images.clipartpanda.com/earth-clipart-Earth-clip-art-8.png" id="360" name="Google Shape;360;p41"/>
          <p:cNvPicPr preferRelativeResize="0"/>
          <p:nvPr/>
        </p:nvPicPr>
        <p:blipFill rotWithShape="1">
          <a:blip r:embed="rId6">
            <a:alphaModFix/>
          </a:blip>
          <a:srcRect b="0" l="0" r="0" t="0"/>
          <a:stretch/>
        </p:blipFill>
        <p:spPr>
          <a:xfrm>
            <a:off x="3140812" y="6433810"/>
            <a:ext cx="364388" cy="347990"/>
          </a:xfrm>
          <a:prstGeom prst="rect">
            <a:avLst/>
          </a:prstGeom>
          <a:noFill/>
          <a:ln>
            <a:noFill/>
          </a:ln>
        </p:spPr>
      </p:pic>
      <p:pic>
        <p:nvPicPr>
          <p:cNvPr descr="http://images.clipartpanda.com/earth-clipart-Earth-clip-art-8.png" id="361" name="Google Shape;361;p41"/>
          <p:cNvPicPr preferRelativeResize="0"/>
          <p:nvPr/>
        </p:nvPicPr>
        <p:blipFill rotWithShape="1">
          <a:blip r:embed="rId6">
            <a:alphaModFix/>
          </a:blip>
          <a:srcRect b="0" l="0" r="0" t="0"/>
          <a:stretch/>
        </p:blipFill>
        <p:spPr>
          <a:xfrm>
            <a:off x="3581400" y="6433810"/>
            <a:ext cx="364388" cy="347990"/>
          </a:xfrm>
          <a:prstGeom prst="rect">
            <a:avLst/>
          </a:prstGeom>
          <a:noFill/>
          <a:ln>
            <a:noFill/>
          </a:ln>
        </p:spPr>
      </p:pic>
      <p:pic>
        <p:nvPicPr>
          <p:cNvPr descr="http://images.clipartpanda.com/earth-clipart-Earth-clip-art-8.png" id="362" name="Google Shape;362;p41"/>
          <p:cNvPicPr preferRelativeResize="0"/>
          <p:nvPr/>
        </p:nvPicPr>
        <p:blipFill rotWithShape="1">
          <a:blip r:embed="rId6">
            <a:alphaModFix/>
          </a:blip>
          <a:srcRect b="0" l="0" r="0" t="0"/>
          <a:stretch/>
        </p:blipFill>
        <p:spPr>
          <a:xfrm>
            <a:off x="3979012" y="6433810"/>
            <a:ext cx="364388" cy="347990"/>
          </a:xfrm>
          <a:prstGeom prst="rect">
            <a:avLst/>
          </a:prstGeom>
          <a:noFill/>
          <a:ln>
            <a:noFill/>
          </a:ln>
        </p:spPr>
      </p:pic>
      <p:pic>
        <p:nvPicPr>
          <p:cNvPr descr="http://images.clipartpanda.com/earth-clipart-Earth-clip-art-8.png" id="363" name="Google Shape;363;p41"/>
          <p:cNvPicPr preferRelativeResize="0"/>
          <p:nvPr/>
        </p:nvPicPr>
        <p:blipFill rotWithShape="1">
          <a:blip r:embed="rId6">
            <a:alphaModFix/>
          </a:blip>
          <a:srcRect b="0" l="0" r="0" t="0"/>
          <a:stretch/>
        </p:blipFill>
        <p:spPr>
          <a:xfrm>
            <a:off x="4387581" y="6433810"/>
            <a:ext cx="364388" cy="347990"/>
          </a:xfrm>
          <a:prstGeom prst="rect">
            <a:avLst/>
          </a:prstGeom>
          <a:noFill/>
          <a:ln>
            <a:noFill/>
          </a:ln>
        </p:spPr>
      </p:pic>
      <p:pic>
        <p:nvPicPr>
          <p:cNvPr descr="http://images.clipartpanda.com/earth-clipart-Earth-clip-art-8.png" id="364" name="Google Shape;364;p41"/>
          <p:cNvPicPr preferRelativeResize="0"/>
          <p:nvPr/>
        </p:nvPicPr>
        <p:blipFill rotWithShape="1">
          <a:blip r:embed="rId6">
            <a:alphaModFix/>
          </a:blip>
          <a:srcRect b="0" l="0" r="0" t="0"/>
          <a:stretch/>
        </p:blipFill>
        <p:spPr>
          <a:xfrm>
            <a:off x="4817212" y="6412215"/>
            <a:ext cx="364388" cy="347990"/>
          </a:xfrm>
          <a:prstGeom prst="rect">
            <a:avLst/>
          </a:prstGeom>
          <a:noFill/>
          <a:ln>
            <a:noFill/>
          </a:ln>
        </p:spPr>
      </p:pic>
      <p:pic>
        <p:nvPicPr>
          <p:cNvPr descr="http://images.clipartpanda.com/earth-clipart-Earth-clip-art-8.png" id="365" name="Google Shape;365;p41"/>
          <p:cNvPicPr preferRelativeResize="0"/>
          <p:nvPr/>
        </p:nvPicPr>
        <p:blipFill rotWithShape="1">
          <a:blip r:embed="rId6">
            <a:alphaModFix/>
          </a:blip>
          <a:srcRect b="0" l="0" r="0" t="0"/>
          <a:stretch/>
        </p:blipFill>
        <p:spPr>
          <a:xfrm>
            <a:off x="5257800" y="6412215"/>
            <a:ext cx="364388" cy="347990"/>
          </a:xfrm>
          <a:prstGeom prst="rect">
            <a:avLst/>
          </a:prstGeom>
          <a:noFill/>
          <a:ln>
            <a:noFill/>
          </a:ln>
        </p:spPr>
      </p:pic>
      <p:pic>
        <p:nvPicPr>
          <p:cNvPr descr="http://images.clipartpanda.com/earth-clipart-Earth-clip-art-8.png" id="366" name="Google Shape;366;p41"/>
          <p:cNvPicPr preferRelativeResize="0"/>
          <p:nvPr/>
        </p:nvPicPr>
        <p:blipFill rotWithShape="1">
          <a:blip r:embed="rId6">
            <a:alphaModFix/>
          </a:blip>
          <a:srcRect b="0" l="0" r="0" t="0"/>
          <a:stretch/>
        </p:blipFill>
        <p:spPr>
          <a:xfrm>
            <a:off x="5638800" y="6412215"/>
            <a:ext cx="364388" cy="347990"/>
          </a:xfrm>
          <a:prstGeom prst="rect">
            <a:avLst/>
          </a:prstGeom>
          <a:noFill/>
          <a:ln>
            <a:noFill/>
          </a:ln>
        </p:spPr>
      </p:pic>
      <p:pic>
        <p:nvPicPr>
          <p:cNvPr descr="http://images.clipartpanda.com/earth-clipart-Earth-clip-art-8.png" id="367" name="Google Shape;367;p41"/>
          <p:cNvPicPr preferRelativeResize="0"/>
          <p:nvPr/>
        </p:nvPicPr>
        <p:blipFill rotWithShape="1">
          <a:blip r:embed="rId6">
            <a:alphaModFix/>
          </a:blip>
          <a:srcRect b="0" l="0" r="0" t="0"/>
          <a:stretch/>
        </p:blipFill>
        <p:spPr>
          <a:xfrm>
            <a:off x="6036412" y="6412215"/>
            <a:ext cx="364388" cy="347990"/>
          </a:xfrm>
          <a:prstGeom prst="rect">
            <a:avLst/>
          </a:prstGeom>
          <a:noFill/>
          <a:ln>
            <a:noFill/>
          </a:ln>
        </p:spPr>
      </p:pic>
      <p:pic>
        <p:nvPicPr>
          <p:cNvPr descr="http://images.clipartpanda.com/earth-clipart-Earth-clip-art-8.png" id="368" name="Google Shape;368;p41"/>
          <p:cNvPicPr preferRelativeResize="0"/>
          <p:nvPr/>
        </p:nvPicPr>
        <p:blipFill rotWithShape="1">
          <a:blip r:embed="rId6">
            <a:alphaModFix/>
          </a:blip>
          <a:srcRect b="0" l="0" r="0" t="0"/>
          <a:stretch/>
        </p:blipFill>
        <p:spPr>
          <a:xfrm>
            <a:off x="6477000" y="6412215"/>
            <a:ext cx="364388" cy="347990"/>
          </a:xfrm>
          <a:prstGeom prst="rect">
            <a:avLst/>
          </a:prstGeom>
          <a:noFill/>
          <a:ln>
            <a:noFill/>
          </a:ln>
        </p:spPr>
      </p:pic>
      <p:pic>
        <p:nvPicPr>
          <p:cNvPr descr="http://images.clipartpanda.com/earth-clipart-Earth-clip-art-8.png" id="369" name="Google Shape;369;p41"/>
          <p:cNvPicPr preferRelativeResize="0"/>
          <p:nvPr/>
        </p:nvPicPr>
        <p:blipFill rotWithShape="1">
          <a:blip r:embed="rId6">
            <a:alphaModFix/>
          </a:blip>
          <a:srcRect b="0" l="0" r="0" t="0"/>
          <a:stretch/>
        </p:blipFill>
        <p:spPr>
          <a:xfrm>
            <a:off x="6874612" y="6412215"/>
            <a:ext cx="364388" cy="347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500"/>
                                        <p:tgtEl>
                                          <p:spTgt spid="3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500"/>
                                        <p:tgtEl>
                                          <p:spTgt spid="3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500"/>
                                        <p:tgtEl>
                                          <p:spTgt spid="3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7"/>
                                        </p:tgtEl>
                                        <p:attrNameLst>
                                          <p:attrName>style.visibility</p:attrName>
                                        </p:attrNameLst>
                                      </p:cBhvr>
                                      <p:to>
                                        <p:strVal val="visible"/>
                                      </p:to>
                                    </p:set>
                                    <p:anim calcmode="lin" valueType="num">
                                      <p:cBhvr additive="base">
                                        <p:cTn dur="500"/>
                                        <p:tgtEl>
                                          <p:spTgt spid="3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59"/>
                                        </p:tgtEl>
                                        <p:attrNameLst>
                                          <p:attrName>style.visibility</p:attrName>
                                        </p:attrNameLst>
                                      </p:cBhvr>
                                      <p:to>
                                        <p:strVal val="visible"/>
                                      </p:to>
                                    </p:set>
                                    <p:anim calcmode="lin" valueType="num">
                                      <p:cBhvr additive="base">
                                        <p:cTn dur="500"/>
                                        <p:tgtEl>
                                          <p:spTgt spid="3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0"/>
                                        </p:tgtEl>
                                        <p:attrNameLst>
                                          <p:attrName>style.visibility</p:attrName>
                                        </p:attrNameLst>
                                      </p:cBhvr>
                                      <p:to>
                                        <p:strVal val="visible"/>
                                      </p:to>
                                    </p:set>
                                    <p:anim calcmode="lin" valueType="num">
                                      <p:cBhvr additive="base">
                                        <p:cTn dur="500"/>
                                        <p:tgtEl>
                                          <p:spTgt spid="3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500"/>
                                        <p:tgtEl>
                                          <p:spTgt spid="3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500"/>
                                        <p:tgtEl>
                                          <p:spTgt spid="3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500"/>
                                        <p:tgtEl>
                                          <p:spTgt spid="3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Agenda</a:t>
            </a:r>
            <a:endParaRPr/>
          </a:p>
        </p:txBody>
      </p:sp>
      <p:sp>
        <p:nvSpPr>
          <p:cNvPr id="105" name="Google Shape;105;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Clinical Neuroscience</a:t>
            </a:r>
            <a:endParaRPr/>
          </a:p>
          <a:p>
            <a:pPr indent="-285750" lvl="1" marL="742950" rtl="0" algn="l">
              <a:lnSpc>
                <a:spcPct val="90000"/>
              </a:lnSpc>
              <a:spcBef>
                <a:spcPts val="518"/>
              </a:spcBef>
              <a:spcAft>
                <a:spcPts val="0"/>
              </a:spcAft>
              <a:buClr>
                <a:schemeClr val="dk1"/>
              </a:buClr>
              <a:buSzPts val="2590"/>
              <a:buChar char="–"/>
            </a:pPr>
            <a:r>
              <a:rPr lang="en-US" sz="2590"/>
              <a:t>Who cares?</a:t>
            </a:r>
            <a:endParaRPr/>
          </a:p>
          <a:p>
            <a:pPr indent="-285750" lvl="1" marL="742950" rtl="0" algn="l">
              <a:lnSpc>
                <a:spcPct val="90000"/>
              </a:lnSpc>
              <a:spcBef>
                <a:spcPts val="518"/>
              </a:spcBef>
              <a:spcAft>
                <a:spcPts val="0"/>
              </a:spcAft>
              <a:buClr>
                <a:schemeClr val="dk1"/>
              </a:buClr>
              <a:buSzPts val="2590"/>
              <a:buChar char="–"/>
            </a:pPr>
            <a:r>
              <a:rPr lang="en-US" sz="2590"/>
              <a:t>How do clinicians assess?</a:t>
            </a:r>
            <a:endParaRPr/>
          </a:p>
          <a:p>
            <a:pPr indent="-228600" lvl="2" marL="1143000" rtl="0" algn="l">
              <a:lnSpc>
                <a:spcPct val="90000"/>
              </a:lnSpc>
              <a:spcBef>
                <a:spcPts val="444"/>
              </a:spcBef>
              <a:spcAft>
                <a:spcPts val="0"/>
              </a:spcAft>
              <a:buClr>
                <a:schemeClr val="dk1"/>
              </a:buClr>
              <a:buSzPts val="2220"/>
              <a:buChar char="•"/>
            </a:pPr>
            <a:r>
              <a:rPr lang="en-US" sz="2220"/>
              <a:t>Physical Exam</a:t>
            </a:r>
            <a:endParaRPr/>
          </a:p>
          <a:p>
            <a:pPr indent="-228600" lvl="2" marL="1143000" rtl="0" algn="l">
              <a:lnSpc>
                <a:spcPct val="90000"/>
              </a:lnSpc>
              <a:spcBef>
                <a:spcPts val="444"/>
              </a:spcBef>
              <a:spcAft>
                <a:spcPts val="0"/>
              </a:spcAft>
              <a:buClr>
                <a:schemeClr val="dk1"/>
              </a:buClr>
              <a:buSzPts val="2220"/>
              <a:buChar char="•"/>
            </a:pPr>
            <a:r>
              <a:rPr lang="en-US" sz="2220"/>
              <a:t>Questioning</a:t>
            </a:r>
            <a:endParaRPr/>
          </a:p>
          <a:p>
            <a:pPr indent="-285750" lvl="1" marL="742950" rtl="0" algn="l">
              <a:lnSpc>
                <a:spcPct val="90000"/>
              </a:lnSpc>
              <a:spcBef>
                <a:spcPts val="518"/>
              </a:spcBef>
              <a:spcAft>
                <a:spcPts val="0"/>
              </a:spcAft>
              <a:buClr>
                <a:schemeClr val="dk1"/>
              </a:buClr>
              <a:buSzPts val="2590"/>
              <a:buChar char="–"/>
            </a:pPr>
            <a:r>
              <a:rPr lang="en-US" sz="2590"/>
              <a:t>How do neurologists localize lesions?</a:t>
            </a:r>
            <a:endParaRPr/>
          </a:p>
          <a:p>
            <a:pPr indent="-342900" lvl="0" marL="342900" rtl="0" algn="l">
              <a:lnSpc>
                <a:spcPct val="90000"/>
              </a:lnSpc>
              <a:spcBef>
                <a:spcPts val="592"/>
              </a:spcBef>
              <a:spcAft>
                <a:spcPts val="0"/>
              </a:spcAft>
              <a:buClr>
                <a:schemeClr val="dk1"/>
              </a:buClr>
              <a:buSzPts val="2960"/>
              <a:buChar char="•"/>
            </a:pPr>
            <a:r>
              <a:rPr lang="en-US" sz="2960"/>
              <a:t>Neuroscience Research</a:t>
            </a:r>
            <a:endParaRPr/>
          </a:p>
          <a:p>
            <a:pPr indent="-285750" lvl="1" marL="742950" rtl="0" algn="l">
              <a:lnSpc>
                <a:spcPct val="90000"/>
              </a:lnSpc>
              <a:spcBef>
                <a:spcPts val="518"/>
              </a:spcBef>
              <a:spcAft>
                <a:spcPts val="0"/>
              </a:spcAft>
              <a:buClr>
                <a:schemeClr val="dk1"/>
              </a:buClr>
              <a:buSzPts val="2590"/>
              <a:buChar char="–"/>
            </a:pPr>
            <a:r>
              <a:rPr lang="en-US" sz="2590"/>
              <a:t>What don’t we know?</a:t>
            </a:r>
            <a:endParaRPr/>
          </a:p>
          <a:p>
            <a:pPr indent="-285750" lvl="1" marL="742950" rtl="0" algn="l">
              <a:lnSpc>
                <a:spcPct val="90000"/>
              </a:lnSpc>
              <a:spcBef>
                <a:spcPts val="518"/>
              </a:spcBef>
              <a:spcAft>
                <a:spcPts val="0"/>
              </a:spcAft>
              <a:buClr>
                <a:schemeClr val="dk1"/>
              </a:buClr>
              <a:buSzPts val="2590"/>
              <a:buChar char="–"/>
            </a:pPr>
            <a:r>
              <a:rPr lang="en-US" sz="2590"/>
              <a:t>How do we study it?</a:t>
            </a:r>
            <a:endParaRPr/>
          </a:p>
          <a:p>
            <a:pPr indent="-285750" lvl="1" marL="742950" rtl="0" algn="l">
              <a:lnSpc>
                <a:spcPct val="90000"/>
              </a:lnSpc>
              <a:spcBef>
                <a:spcPts val="518"/>
              </a:spcBef>
              <a:spcAft>
                <a:spcPts val="0"/>
              </a:spcAft>
              <a:buClr>
                <a:schemeClr val="dk1"/>
              </a:buClr>
              <a:buSzPts val="2590"/>
              <a:buChar char="–"/>
            </a:pPr>
            <a:r>
              <a:rPr lang="en-US" sz="2590"/>
              <a:t>My research: THE EAR</a:t>
            </a:r>
            <a:endParaRPr/>
          </a:p>
          <a:p>
            <a:pPr indent="-121284" lvl="1" marL="742950" rtl="0" algn="l">
              <a:lnSpc>
                <a:spcPct val="90000"/>
              </a:lnSpc>
              <a:spcBef>
                <a:spcPts val="518"/>
              </a:spcBef>
              <a:spcAft>
                <a:spcPts val="0"/>
              </a:spcAft>
              <a:buClr>
                <a:schemeClr val="dk1"/>
              </a:buClr>
              <a:buSzPts val="2590"/>
              <a:buNone/>
            </a:pPr>
            <a:r>
              <a:t/>
            </a:r>
            <a:endParaRPr sz="2590"/>
          </a:p>
        </p:txBody>
      </p:sp>
      <p:pic>
        <p:nvPicPr>
          <p:cNvPr descr="http://1888.org/images/2013/05/04/11022/caduceus-alone.png" id="106" name="Google Shape;106;p15"/>
          <p:cNvPicPr preferRelativeResize="0"/>
          <p:nvPr/>
        </p:nvPicPr>
        <p:blipFill rotWithShape="1">
          <a:blip r:embed="rId3">
            <a:alphaModFix/>
          </a:blip>
          <a:srcRect b="0" l="0" r="0" t="0"/>
          <a:stretch/>
        </p:blipFill>
        <p:spPr>
          <a:xfrm>
            <a:off x="6387830" y="1219200"/>
            <a:ext cx="2756170" cy="2590800"/>
          </a:xfrm>
          <a:prstGeom prst="rect">
            <a:avLst/>
          </a:prstGeom>
          <a:noFill/>
          <a:ln>
            <a:noFill/>
          </a:ln>
        </p:spPr>
      </p:pic>
      <p:pic>
        <p:nvPicPr>
          <p:cNvPr descr="https://pbs.twimg.com/profile_images/510984202343297024/5zFWeSu7.png" id="107" name="Google Shape;107;p15"/>
          <p:cNvPicPr preferRelativeResize="0"/>
          <p:nvPr/>
        </p:nvPicPr>
        <p:blipFill rotWithShape="1">
          <a:blip r:embed="rId4">
            <a:alphaModFix/>
          </a:blip>
          <a:srcRect b="0" l="0" r="0" t="0"/>
          <a:stretch/>
        </p:blipFill>
        <p:spPr>
          <a:xfrm>
            <a:off x="6553200" y="4038600"/>
            <a:ext cx="2514600" cy="2514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descr="http://farm5.staticflickr.com/4077/5448718059_778c92dd13.jpg" id="375" name="Google Shape;375;p42"/>
          <p:cNvPicPr preferRelativeResize="0"/>
          <p:nvPr/>
        </p:nvPicPr>
        <p:blipFill rotWithShape="1">
          <a:blip r:embed="rId3">
            <a:alphaModFix/>
          </a:blip>
          <a:srcRect b="84818" l="0" r="50000" t="0"/>
          <a:stretch/>
        </p:blipFill>
        <p:spPr>
          <a:xfrm>
            <a:off x="-228599" y="-1"/>
            <a:ext cx="9372600" cy="6915149"/>
          </a:xfrm>
          <a:prstGeom prst="rect">
            <a:avLst/>
          </a:prstGeom>
          <a:noFill/>
          <a:ln>
            <a:noFill/>
          </a:ln>
        </p:spPr>
      </p:pic>
      <p:pic>
        <p:nvPicPr>
          <p:cNvPr descr="http://farm5.staticflickr.com/4077/5448718059_778c92dd13.jpg" id="376" name="Google Shape;376;p42"/>
          <p:cNvPicPr preferRelativeResize="0"/>
          <p:nvPr/>
        </p:nvPicPr>
        <p:blipFill rotWithShape="1">
          <a:blip r:embed="rId3">
            <a:alphaModFix/>
          </a:blip>
          <a:srcRect b="84818" l="0" r="50000" t="0"/>
          <a:stretch/>
        </p:blipFill>
        <p:spPr>
          <a:xfrm>
            <a:off x="2294021" y="0"/>
            <a:ext cx="6849979" cy="457200"/>
          </a:xfrm>
          <a:prstGeom prst="rect">
            <a:avLst/>
          </a:prstGeom>
          <a:noFill/>
          <a:ln>
            <a:noFill/>
          </a:ln>
        </p:spPr>
      </p:pic>
      <p:pic>
        <p:nvPicPr>
          <p:cNvPr descr="http://farm5.staticflickr.com/4077/5448718059_778c92dd13.jpg" id="377" name="Google Shape;377;p42"/>
          <p:cNvPicPr preferRelativeResize="0"/>
          <p:nvPr/>
        </p:nvPicPr>
        <p:blipFill rotWithShape="1">
          <a:blip r:embed="rId3">
            <a:alphaModFix/>
          </a:blip>
          <a:srcRect b="0" l="0" r="0" t="0"/>
          <a:stretch/>
        </p:blipFill>
        <p:spPr>
          <a:xfrm>
            <a:off x="3505200" y="16042"/>
            <a:ext cx="5638800" cy="5685788"/>
          </a:xfrm>
          <a:prstGeom prst="rect">
            <a:avLst/>
          </a:prstGeom>
          <a:noFill/>
          <a:ln>
            <a:noFill/>
          </a:ln>
        </p:spPr>
      </p:pic>
      <p:sp>
        <p:nvSpPr>
          <p:cNvPr id="378" name="Google Shape;378;p42"/>
          <p:cNvSpPr txBox="1"/>
          <p:nvPr>
            <p:ph type="title"/>
          </p:nvPr>
        </p:nvSpPr>
        <p:spPr>
          <a:xfrm>
            <a:off x="228600" y="12032"/>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400"/>
              <a:buFont typeface="Calibri"/>
              <a:buNone/>
            </a:pPr>
            <a:r>
              <a:rPr lang="en-US">
                <a:solidFill>
                  <a:schemeClr val="lt1"/>
                </a:solidFill>
              </a:rPr>
              <a:t>Tools for Neuroscientists</a:t>
            </a:r>
            <a:endParaRPr>
              <a:solidFill>
                <a:schemeClr val="lt1"/>
              </a:solidFill>
            </a:endParaRPr>
          </a:p>
        </p:txBody>
      </p:sp>
      <p:sp>
        <p:nvSpPr>
          <p:cNvPr id="379" name="Google Shape;379;p42"/>
          <p:cNvSpPr txBox="1"/>
          <p:nvPr>
            <p:ph idx="1" type="body"/>
          </p:nvPr>
        </p:nvSpPr>
        <p:spPr>
          <a:xfrm>
            <a:off x="228600" y="3962400"/>
            <a:ext cx="5096933" cy="2620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Char char="•"/>
            </a:pPr>
            <a:r>
              <a:rPr lang="en-US">
                <a:solidFill>
                  <a:schemeClr val="lt1"/>
                </a:solidFill>
              </a:rPr>
              <a:t>Giant Squid Axon</a:t>
            </a:r>
            <a:endParaRPr/>
          </a:p>
          <a:p>
            <a:pPr indent="-285750" lvl="1" marL="742950" rtl="0" algn="l">
              <a:spcBef>
                <a:spcPts val="560"/>
              </a:spcBef>
              <a:spcAft>
                <a:spcPts val="0"/>
              </a:spcAft>
              <a:buClr>
                <a:schemeClr val="lt1"/>
              </a:buClr>
              <a:buSzPts val="2800"/>
              <a:buChar char="–"/>
            </a:pPr>
            <a:r>
              <a:rPr lang="en-US">
                <a:solidFill>
                  <a:schemeClr val="lt1"/>
                </a:solidFill>
              </a:rPr>
              <a:t>Study ACTION POTENTIALS</a:t>
            </a:r>
            <a:endParaRPr/>
          </a:p>
          <a:p>
            <a:pPr indent="-285750" lvl="1" marL="742950" rtl="0" algn="l">
              <a:spcBef>
                <a:spcPts val="560"/>
              </a:spcBef>
              <a:spcAft>
                <a:spcPts val="0"/>
              </a:spcAft>
              <a:buClr>
                <a:schemeClr val="lt1"/>
              </a:buClr>
              <a:buSzPts val="2800"/>
              <a:buChar char="–"/>
            </a:pPr>
            <a:r>
              <a:rPr lang="en-US">
                <a:solidFill>
                  <a:schemeClr val="lt1"/>
                </a:solidFill>
              </a:rPr>
              <a:t>Why use it as a </a:t>
            </a:r>
            <a:r>
              <a:rPr i="1" lang="en-US">
                <a:solidFill>
                  <a:schemeClr val="lt1"/>
                </a:solidFill>
              </a:rPr>
              <a:t>model</a:t>
            </a:r>
            <a:r>
              <a:rPr lang="en-US">
                <a:solidFill>
                  <a:schemeClr val="lt1"/>
                </a:solidFill>
              </a:rPr>
              <a:t>?</a:t>
            </a:r>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descr="http://cbs.fas.harvard.edu/usr/connectome/brainbow/brainbow2.2.jpg" id="384" name="Google Shape;384;p43"/>
          <p:cNvPicPr preferRelativeResize="0"/>
          <p:nvPr/>
        </p:nvPicPr>
        <p:blipFill rotWithShape="1">
          <a:blip r:embed="rId3">
            <a:alphaModFix/>
          </a:blip>
          <a:srcRect b="0" l="0" r="0" t="0"/>
          <a:stretch/>
        </p:blipFill>
        <p:spPr>
          <a:xfrm>
            <a:off x="0" y="0"/>
            <a:ext cx="9144000" cy="6999536"/>
          </a:xfrm>
          <a:prstGeom prst="rect">
            <a:avLst/>
          </a:prstGeom>
          <a:noFill/>
          <a:ln>
            <a:noFill/>
          </a:ln>
        </p:spPr>
      </p:pic>
      <p:sp>
        <p:nvSpPr>
          <p:cNvPr id="385" name="Google Shape;385;p43"/>
          <p:cNvSpPr txBox="1"/>
          <p:nvPr>
            <p:ph type="title"/>
          </p:nvPr>
        </p:nvSpPr>
        <p:spPr>
          <a:xfrm>
            <a:off x="-76200" y="0"/>
            <a:ext cx="6096000" cy="914400"/>
          </a:xfrm>
          <a:prstGeom prst="rect">
            <a:avLst/>
          </a:prstGeom>
          <a:solidFill>
            <a:schemeClr val="dk1">
              <a:alpha val="37647"/>
            </a:schemeClr>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400"/>
              <a:buFont typeface="Calibri"/>
              <a:buNone/>
            </a:pPr>
            <a:r>
              <a:rPr lang="en-US">
                <a:solidFill>
                  <a:schemeClr val="lt1"/>
                </a:solidFill>
              </a:rPr>
              <a:t>Tools for Neuroscientists</a:t>
            </a:r>
            <a:endParaRPr>
              <a:solidFill>
                <a:schemeClr val="lt1"/>
              </a:solidFill>
            </a:endParaRPr>
          </a:p>
        </p:txBody>
      </p:sp>
      <p:sp>
        <p:nvSpPr>
          <p:cNvPr id="386" name="Google Shape;386;p43"/>
          <p:cNvSpPr txBox="1"/>
          <p:nvPr>
            <p:ph idx="1" type="body"/>
          </p:nvPr>
        </p:nvSpPr>
        <p:spPr>
          <a:xfrm>
            <a:off x="3690938" y="3703637"/>
            <a:ext cx="4995862" cy="2544763"/>
          </a:xfrm>
          <a:prstGeom prst="rect">
            <a:avLst/>
          </a:prstGeom>
          <a:solidFill>
            <a:schemeClr val="dk1">
              <a:alpha val="40784"/>
            </a:schemeClr>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600"/>
              <a:buChar char="•"/>
            </a:pPr>
            <a:r>
              <a:rPr b="1" lang="en-US" sz="3600">
                <a:solidFill>
                  <a:schemeClr val="lt1"/>
                </a:solidFill>
              </a:rPr>
              <a:t>BRAINBOW</a:t>
            </a:r>
            <a:endParaRPr b="1" sz="3600">
              <a:solidFill>
                <a:schemeClr val="lt1"/>
              </a:solidFill>
            </a:endParaRPr>
          </a:p>
          <a:p>
            <a:pPr indent="-285750" lvl="1" marL="742950" rtl="0" algn="l">
              <a:spcBef>
                <a:spcPts val="640"/>
              </a:spcBef>
              <a:spcAft>
                <a:spcPts val="0"/>
              </a:spcAft>
              <a:buClr>
                <a:schemeClr val="lt1"/>
              </a:buClr>
              <a:buSzPts val="3200"/>
              <a:buChar char="–"/>
            </a:pPr>
            <a:r>
              <a:rPr b="1" lang="en-US" sz="3200">
                <a:solidFill>
                  <a:schemeClr val="lt1"/>
                </a:solidFill>
              </a:rPr>
              <a:t>Label neurons with fluorescent proteins</a:t>
            </a:r>
            <a:endParaRPr/>
          </a:p>
          <a:p>
            <a:pPr indent="-285750" lvl="1" marL="742950" rtl="0" algn="l">
              <a:spcBef>
                <a:spcPts val="640"/>
              </a:spcBef>
              <a:spcAft>
                <a:spcPts val="0"/>
              </a:spcAft>
              <a:buClr>
                <a:schemeClr val="lt1"/>
              </a:buClr>
              <a:buSzPts val="3200"/>
              <a:buChar char="–"/>
            </a:pPr>
            <a:r>
              <a:rPr b="1" lang="en-US" sz="3200">
                <a:solidFill>
                  <a:schemeClr val="lt1"/>
                </a:solidFill>
              </a:rPr>
              <a:t>Trace individual axons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https://joyfulpapist.files.wordpress.com/2011/01/blue-brain.jpg" id="391" name="Google Shape;391;p44"/>
          <p:cNvPicPr preferRelativeResize="0"/>
          <p:nvPr/>
        </p:nvPicPr>
        <p:blipFill rotWithShape="1">
          <a:blip r:embed="rId3">
            <a:alphaModFix/>
          </a:blip>
          <a:srcRect b="0" l="0" r="0" t="0"/>
          <a:stretch/>
        </p:blipFill>
        <p:spPr>
          <a:xfrm>
            <a:off x="-1" y="0"/>
            <a:ext cx="9144001" cy="6858000"/>
          </a:xfrm>
          <a:prstGeom prst="rect">
            <a:avLst/>
          </a:prstGeom>
          <a:noFill/>
          <a:ln>
            <a:noFill/>
          </a:ln>
        </p:spPr>
      </p:pic>
      <p:sp>
        <p:nvSpPr>
          <p:cNvPr id="392" name="Google Shape;392;p44"/>
          <p:cNvSpPr txBox="1"/>
          <p:nvPr>
            <p:ph type="title"/>
          </p:nvPr>
        </p:nvSpPr>
        <p:spPr>
          <a:xfrm>
            <a:off x="3200400" y="0"/>
            <a:ext cx="5943600" cy="914400"/>
          </a:xfrm>
          <a:prstGeom prst="rect">
            <a:avLst/>
          </a:prstGeom>
          <a:solidFill>
            <a:schemeClr val="dk1">
              <a:alpha val="48627"/>
            </a:schemeClr>
          </a:solid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4400"/>
              <a:buFont typeface="Calibri"/>
              <a:buNone/>
            </a:pPr>
            <a:r>
              <a:rPr b="1" lang="en-US">
                <a:solidFill>
                  <a:schemeClr val="lt1"/>
                </a:solidFill>
              </a:rPr>
              <a:t>Tools for Neuroscientists</a:t>
            </a:r>
            <a:endParaRPr b="1">
              <a:solidFill>
                <a:schemeClr val="lt1"/>
              </a:solidFill>
            </a:endParaRPr>
          </a:p>
        </p:txBody>
      </p:sp>
      <p:sp>
        <p:nvSpPr>
          <p:cNvPr id="393" name="Google Shape;393;p44"/>
          <p:cNvSpPr txBox="1"/>
          <p:nvPr>
            <p:ph idx="1" type="body"/>
          </p:nvPr>
        </p:nvSpPr>
        <p:spPr>
          <a:xfrm>
            <a:off x="4953000" y="2590800"/>
            <a:ext cx="3810000" cy="2209800"/>
          </a:xfrm>
          <a:prstGeom prst="rect">
            <a:avLst/>
          </a:prstGeom>
          <a:solidFill>
            <a:schemeClr val="dk1">
              <a:alpha val="46666"/>
            </a:schemeClr>
          </a:solid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3200"/>
              <a:buChar char="•"/>
            </a:pPr>
            <a:r>
              <a:rPr b="1" lang="en-US">
                <a:solidFill>
                  <a:schemeClr val="lt1"/>
                </a:solidFill>
              </a:rPr>
              <a:t>Blue Brain Supercomputer</a:t>
            </a:r>
            <a:endParaRPr/>
          </a:p>
          <a:p>
            <a:pPr indent="-285750" lvl="1" marL="742950" rtl="0" algn="l">
              <a:spcBef>
                <a:spcPts val="560"/>
              </a:spcBef>
              <a:spcAft>
                <a:spcPts val="0"/>
              </a:spcAft>
              <a:buClr>
                <a:schemeClr val="lt1"/>
              </a:buClr>
              <a:buSzPts val="2800"/>
              <a:buChar char="–"/>
            </a:pPr>
            <a:r>
              <a:rPr b="1" lang="en-US">
                <a:solidFill>
                  <a:schemeClr val="lt1"/>
                </a:solidFill>
              </a:rPr>
              <a:t>Simulate neural networks </a:t>
            </a:r>
            <a:r>
              <a:rPr b="1" i="1" lang="en-US">
                <a:solidFill>
                  <a:schemeClr val="lt1"/>
                </a:solidFill>
              </a:rPr>
              <a:t>in silico</a:t>
            </a:r>
            <a:endParaRPr b="1" i="1">
              <a:solidFill>
                <a:schemeClr val="lt1"/>
              </a:solidFill>
            </a:endParaRPr>
          </a:p>
          <a:p>
            <a:pPr indent="-139700" lvl="0" marL="342900" rtl="0" algn="l">
              <a:spcBef>
                <a:spcPts val="640"/>
              </a:spcBef>
              <a:spcAft>
                <a:spcPts val="0"/>
              </a:spcAft>
              <a:buClr>
                <a:schemeClr val="dk1"/>
              </a:buClr>
              <a:buSzPts val="3200"/>
              <a:buNone/>
            </a:pPr>
            <a:r>
              <a:t/>
            </a:r>
            <a:endParaRPr b="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Unanswered Questions</a:t>
            </a:r>
            <a:endParaRPr/>
          </a:p>
        </p:txBody>
      </p:sp>
      <p:sp>
        <p:nvSpPr>
          <p:cNvPr id="399" name="Google Shape;399;p45"/>
          <p:cNvSpPr txBox="1"/>
          <p:nvPr>
            <p:ph idx="1" type="body"/>
          </p:nvPr>
        </p:nvSpPr>
        <p:spPr>
          <a:xfrm>
            <a:off x="457200" y="3779837"/>
            <a:ext cx="8229600" cy="30781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How are all these neurons </a:t>
            </a:r>
            <a:r>
              <a:rPr b="1" lang="en-US" sz="2800"/>
              <a:t>connected</a:t>
            </a:r>
            <a:r>
              <a:rPr lang="en-US" sz="2800"/>
              <a:t>?</a:t>
            </a:r>
            <a:endParaRPr/>
          </a:p>
          <a:p>
            <a:pPr indent="-342900" lvl="0" marL="342900" rtl="0" algn="l">
              <a:spcBef>
                <a:spcPts val="560"/>
              </a:spcBef>
              <a:spcAft>
                <a:spcPts val="0"/>
              </a:spcAft>
              <a:buClr>
                <a:schemeClr val="dk1"/>
              </a:buClr>
              <a:buSzPts val="2800"/>
              <a:buChar char="•"/>
            </a:pPr>
            <a:r>
              <a:rPr lang="en-US" sz="2800"/>
              <a:t>What gives rise to </a:t>
            </a:r>
            <a:r>
              <a:rPr b="1" lang="en-US" sz="2800"/>
              <a:t>consciousness</a:t>
            </a:r>
            <a:r>
              <a:rPr lang="en-US" sz="2800"/>
              <a:t>?</a:t>
            </a:r>
            <a:endParaRPr/>
          </a:p>
          <a:p>
            <a:pPr indent="-342900" lvl="0" marL="342900" rtl="0" algn="l">
              <a:spcBef>
                <a:spcPts val="560"/>
              </a:spcBef>
              <a:spcAft>
                <a:spcPts val="0"/>
              </a:spcAft>
              <a:buClr>
                <a:schemeClr val="dk1"/>
              </a:buClr>
              <a:buSzPts val="2800"/>
              <a:buChar char="•"/>
            </a:pPr>
            <a:r>
              <a:rPr lang="en-US" sz="2800"/>
              <a:t>Why do we need </a:t>
            </a:r>
            <a:r>
              <a:rPr b="1" lang="en-US" sz="2800"/>
              <a:t>sleep</a:t>
            </a:r>
            <a:r>
              <a:rPr lang="en-US" sz="2800"/>
              <a:t>?</a:t>
            </a:r>
            <a:endParaRPr/>
          </a:p>
          <a:p>
            <a:pPr indent="-342900" lvl="0" marL="342900" rtl="0" algn="l">
              <a:spcBef>
                <a:spcPts val="560"/>
              </a:spcBef>
              <a:spcAft>
                <a:spcPts val="0"/>
              </a:spcAft>
              <a:buClr>
                <a:schemeClr val="dk1"/>
              </a:buClr>
              <a:buSzPts val="2800"/>
              <a:buChar char="•"/>
            </a:pPr>
            <a:r>
              <a:rPr lang="en-US" sz="2800"/>
              <a:t>What happens when we </a:t>
            </a:r>
            <a:r>
              <a:rPr b="1" lang="en-US" sz="2800"/>
              <a:t>learn</a:t>
            </a:r>
            <a:r>
              <a:rPr lang="en-US" sz="2800"/>
              <a:t>?</a:t>
            </a:r>
            <a:endParaRPr/>
          </a:p>
          <a:p>
            <a:pPr indent="-342900" lvl="0" marL="342900" rtl="0" algn="l">
              <a:spcBef>
                <a:spcPts val="560"/>
              </a:spcBef>
              <a:spcAft>
                <a:spcPts val="0"/>
              </a:spcAft>
              <a:buClr>
                <a:schemeClr val="dk1"/>
              </a:buClr>
              <a:buSzPts val="2800"/>
              <a:buChar char="•"/>
            </a:pPr>
            <a:r>
              <a:rPr lang="en-US" sz="2800"/>
              <a:t>Why can’t we </a:t>
            </a:r>
            <a:r>
              <a:rPr b="1" lang="en-US" sz="2800"/>
              <a:t>regenerate</a:t>
            </a:r>
            <a:r>
              <a:rPr lang="en-US" sz="2800"/>
              <a:t> after injury? </a:t>
            </a:r>
            <a:endParaRPr sz="2800"/>
          </a:p>
        </p:txBody>
      </p:sp>
      <p:pic>
        <p:nvPicPr>
          <p:cNvPr descr="http://i0.kym-cdn.com/photos/images/facebook/000/263/430/3a0.jpg" id="400" name="Google Shape;400;p45"/>
          <p:cNvPicPr preferRelativeResize="0"/>
          <p:nvPr/>
        </p:nvPicPr>
        <p:blipFill rotWithShape="1">
          <a:blip r:embed="rId3">
            <a:alphaModFix/>
          </a:blip>
          <a:srcRect b="0" l="0" r="30839" t="0"/>
          <a:stretch/>
        </p:blipFill>
        <p:spPr>
          <a:xfrm>
            <a:off x="2819400" y="1125794"/>
            <a:ext cx="3200400" cy="26067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Mark’s Research on The Ear</a:t>
            </a:r>
            <a:endParaRPr/>
          </a:p>
        </p:txBody>
      </p:sp>
      <p:sp>
        <p:nvSpPr>
          <p:cNvPr id="406" name="Google Shape;406;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Ready? (countdown)</a:t>
            </a:r>
            <a:endParaRPr/>
          </a:p>
        </p:txBody>
      </p:sp>
      <p:sp>
        <p:nvSpPr>
          <p:cNvPr id="407" name="Google Shape;407;p46"/>
          <p:cNvSpPr txBox="1"/>
          <p:nvPr/>
        </p:nvSpPr>
        <p:spPr>
          <a:xfrm>
            <a:off x="1597572"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10</a:t>
            </a:r>
            <a:endParaRPr sz="16600">
              <a:solidFill>
                <a:schemeClr val="dk1"/>
              </a:solidFill>
              <a:latin typeface="Calibri"/>
              <a:ea typeface="Calibri"/>
              <a:cs typeface="Calibri"/>
              <a:sym typeface="Calibri"/>
            </a:endParaRPr>
          </a:p>
        </p:txBody>
      </p:sp>
      <p:sp>
        <p:nvSpPr>
          <p:cNvPr id="408" name="Google Shape;408;p46"/>
          <p:cNvSpPr txBox="1"/>
          <p:nvPr/>
        </p:nvSpPr>
        <p:spPr>
          <a:xfrm>
            <a:off x="16002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9</a:t>
            </a:r>
            <a:endParaRPr/>
          </a:p>
        </p:txBody>
      </p:sp>
      <p:sp>
        <p:nvSpPr>
          <p:cNvPr id="409" name="Google Shape;409;p46"/>
          <p:cNvSpPr txBox="1"/>
          <p:nvPr/>
        </p:nvSpPr>
        <p:spPr>
          <a:xfrm>
            <a:off x="16002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8</a:t>
            </a:r>
            <a:endParaRPr sz="16600">
              <a:solidFill>
                <a:schemeClr val="dk1"/>
              </a:solidFill>
              <a:latin typeface="Calibri"/>
              <a:ea typeface="Calibri"/>
              <a:cs typeface="Calibri"/>
              <a:sym typeface="Calibri"/>
            </a:endParaRPr>
          </a:p>
        </p:txBody>
      </p:sp>
      <p:sp>
        <p:nvSpPr>
          <p:cNvPr id="410" name="Google Shape;410;p46"/>
          <p:cNvSpPr txBox="1"/>
          <p:nvPr/>
        </p:nvSpPr>
        <p:spPr>
          <a:xfrm>
            <a:off x="16002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7</a:t>
            </a:r>
            <a:endParaRPr sz="16600">
              <a:solidFill>
                <a:schemeClr val="dk1"/>
              </a:solidFill>
              <a:latin typeface="Calibri"/>
              <a:ea typeface="Calibri"/>
              <a:cs typeface="Calibri"/>
              <a:sym typeface="Calibri"/>
            </a:endParaRPr>
          </a:p>
        </p:txBody>
      </p:sp>
      <p:sp>
        <p:nvSpPr>
          <p:cNvPr id="411" name="Google Shape;411;p46"/>
          <p:cNvSpPr txBox="1"/>
          <p:nvPr/>
        </p:nvSpPr>
        <p:spPr>
          <a:xfrm>
            <a:off x="15240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6</a:t>
            </a:r>
            <a:endParaRPr sz="16600">
              <a:solidFill>
                <a:schemeClr val="dk1"/>
              </a:solidFill>
              <a:latin typeface="Calibri"/>
              <a:ea typeface="Calibri"/>
              <a:cs typeface="Calibri"/>
              <a:sym typeface="Calibri"/>
            </a:endParaRPr>
          </a:p>
        </p:txBody>
      </p:sp>
      <p:sp>
        <p:nvSpPr>
          <p:cNvPr id="412" name="Google Shape;412;p46"/>
          <p:cNvSpPr txBox="1"/>
          <p:nvPr/>
        </p:nvSpPr>
        <p:spPr>
          <a:xfrm>
            <a:off x="16002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5</a:t>
            </a:r>
            <a:endParaRPr sz="16600">
              <a:solidFill>
                <a:schemeClr val="dk1"/>
              </a:solidFill>
              <a:latin typeface="Calibri"/>
              <a:ea typeface="Calibri"/>
              <a:cs typeface="Calibri"/>
              <a:sym typeface="Calibri"/>
            </a:endParaRPr>
          </a:p>
        </p:txBody>
      </p:sp>
      <p:sp>
        <p:nvSpPr>
          <p:cNvPr id="413" name="Google Shape;413;p46"/>
          <p:cNvSpPr txBox="1"/>
          <p:nvPr/>
        </p:nvSpPr>
        <p:spPr>
          <a:xfrm>
            <a:off x="15240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4</a:t>
            </a:r>
            <a:endParaRPr/>
          </a:p>
        </p:txBody>
      </p:sp>
      <p:sp>
        <p:nvSpPr>
          <p:cNvPr id="414" name="Google Shape;414;p46"/>
          <p:cNvSpPr txBox="1"/>
          <p:nvPr/>
        </p:nvSpPr>
        <p:spPr>
          <a:xfrm>
            <a:off x="1623848" y="2162504"/>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3</a:t>
            </a:r>
            <a:endParaRPr sz="16600">
              <a:solidFill>
                <a:schemeClr val="dk1"/>
              </a:solidFill>
              <a:latin typeface="Calibri"/>
              <a:ea typeface="Calibri"/>
              <a:cs typeface="Calibri"/>
              <a:sym typeface="Calibri"/>
            </a:endParaRPr>
          </a:p>
        </p:txBody>
      </p:sp>
      <p:sp>
        <p:nvSpPr>
          <p:cNvPr id="415" name="Google Shape;415;p46"/>
          <p:cNvSpPr txBox="1"/>
          <p:nvPr/>
        </p:nvSpPr>
        <p:spPr>
          <a:xfrm>
            <a:off x="1600200" y="2209800"/>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2</a:t>
            </a:r>
            <a:endParaRPr sz="16600">
              <a:solidFill>
                <a:schemeClr val="dk1"/>
              </a:solidFill>
              <a:latin typeface="Calibri"/>
              <a:ea typeface="Calibri"/>
              <a:cs typeface="Calibri"/>
              <a:sym typeface="Calibri"/>
            </a:endParaRPr>
          </a:p>
        </p:txBody>
      </p:sp>
      <p:sp>
        <p:nvSpPr>
          <p:cNvPr id="416" name="Google Shape;416;p46"/>
          <p:cNvSpPr txBox="1"/>
          <p:nvPr/>
        </p:nvSpPr>
        <p:spPr>
          <a:xfrm>
            <a:off x="1524000" y="2183525"/>
            <a:ext cx="5562600" cy="274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6600"/>
              <a:buFont typeface="Arial"/>
              <a:buNone/>
            </a:pPr>
            <a:r>
              <a:rPr lang="en-US" sz="16600">
                <a:solidFill>
                  <a:schemeClr val="dk1"/>
                </a:solidFill>
                <a:latin typeface="Calibri"/>
                <a:ea typeface="Calibri"/>
                <a:cs typeface="Calibri"/>
                <a:sym typeface="Calibri"/>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xit" presetID="1" presetSubtype="0">
                                  <p:stCondLst>
                                    <p:cond delay="1000"/>
                                  </p:stCondLst>
                                  <p:childTnLst>
                                    <p:set>
                                      <p:cBhvr>
                                        <p:cTn dur="1" fill="hold">
                                          <p:stCondLst>
                                            <p:cond delay="1"/>
                                          </p:stCondLst>
                                        </p:cTn>
                                        <p:tgtEl>
                                          <p:spTgt spid="407"/>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08"/>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1000"/>
                                  </p:stCondLst>
                                  <p:childTnLst>
                                    <p:set>
                                      <p:cBhvr>
                                        <p:cTn dur="1" fill="hold">
                                          <p:stCondLst>
                                            <p:cond delay="1"/>
                                          </p:stCondLst>
                                        </p:cTn>
                                        <p:tgtEl>
                                          <p:spTgt spid="408"/>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09"/>
                                        </p:tgtEl>
                                        <p:attrNameLst>
                                          <p:attrName>style.visibility</p:attrName>
                                        </p:attrNameLst>
                                      </p:cBhvr>
                                      <p:to>
                                        <p:strVal val="visible"/>
                                      </p:to>
                                    </p:set>
                                  </p:childTnLst>
                                </p:cTn>
                              </p:par>
                            </p:childTnLst>
                          </p:cTn>
                        </p:par>
                        <p:par>
                          <p:cTn fill="hold">
                            <p:stCondLst>
                              <p:cond delay="2"/>
                            </p:stCondLst>
                            <p:childTnLst>
                              <p:par>
                                <p:cTn fill="hold" nodeType="afterEffect" presetClass="exit" presetID="1" presetSubtype="0">
                                  <p:stCondLst>
                                    <p:cond delay="1000"/>
                                  </p:stCondLst>
                                  <p:childTnLst>
                                    <p:set>
                                      <p:cBhvr>
                                        <p:cTn dur="1" fill="hold">
                                          <p:stCondLst>
                                            <p:cond delay="1"/>
                                          </p:stCondLst>
                                        </p:cTn>
                                        <p:tgtEl>
                                          <p:spTgt spid="409"/>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0"/>
                                        </p:tgtEl>
                                        <p:attrNameLst>
                                          <p:attrName>style.visibility</p:attrName>
                                        </p:attrNameLst>
                                      </p:cBhvr>
                                      <p:to>
                                        <p:strVal val="visible"/>
                                      </p:to>
                                    </p:set>
                                  </p:childTnLst>
                                </p:cTn>
                              </p:par>
                            </p:childTnLst>
                          </p:cTn>
                        </p:par>
                        <p:par>
                          <p:cTn fill="hold">
                            <p:stCondLst>
                              <p:cond delay="3"/>
                            </p:stCondLst>
                            <p:childTnLst>
                              <p:par>
                                <p:cTn fill="hold" nodeType="afterEffect" presetClass="exit" presetID="1" presetSubtype="0">
                                  <p:stCondLst>
                                    <p:cond delay="1000"/>
                                  </p:stCondLst>
                                  <p:childTnLst>
                                    <p:set>
                                      <p:cBhvr>
                                        <p:cTn dur="1" fill="hold">
                                          <p:stCondLst>
                                            <p:cond delay="1"/>
                                          </p:stCondLst>
                                        </p:cTn>
                                        <p:tgtEl>
                                          <p:spTgt spid="410"/>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1"/>
                                        </p:tgtEl>
                                        <p:attrNameLst>
                                          <p:attrName>style.visibility</p:attrName>
                                        </p:attrNameLst>
                                      </p:cBhvr>
                                      <p:to>
                                        <p:strVal val="visible"/>
                                      </p:to>
                                    </p:set>
                                  </p:childTnLst>
                                </p:cTn>
                              </p:par>
                            </p:childTnLst>
                          </p:cTn>
                        </p:par>
                        <p:par>
                          <p:cTn fill="hold">
                            <p:stCondLst>
                              <p:cond delay="4"/>
                            </p:stCondLst>
                            <p:childTnLst>
                              <p:par>
                                <p:cTn fill="hold" nodeType="afterEffect" presetClass="exit" presetID="1" presetSubtype="0">
                                  <p:stCondLst>
                                    <p:cond delay="1000"/>
                                  </p:stCondLst>
                                  <p:childTnLst>
                                    <p:set>
                                      <p:cBhvr>
                                        <p:cTn dur="1" fill="hold">
                                          <p:stCondLst>
                                            <p:cond delay="1"/>
                                          </p:stCondLst>
                                        </p:cTn>
                                        <p:tgtEl>
                                          <p:spTgt spid="411"/>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2"/>
                                        </p:tgtEl>
                                        <p:attrNameLst>
                                          <p:attrName>style.visibility</p:attrName>
                                        </p:attrNameLst>
                                      </p:cBhvr>
                                      <p:to>
                                        <p:strVal val="visible"/>
                                      </p:to>
                                    </p:set>
                                  </p:childTnLst>
                                </p:cTn>
                              </p:par>
                            </p:childTnLst>
                          </p:cTn>
                        </p:par>
                        <p:par>
                          <p:cTn fill="hold">
                            <p:stCondLst>
                              <p:cond delay="5"/>
                            </p:stCondLst>
                            <p:childTnLst>
                              <p:par>
                                <p:cTn fill="hold" nodeType="afterEffect" presetClass="exit" presetID="1" presetSubtype="0">
                                  <p:stCondLst>
                                    <p:cond delay="1000"/>
                                  </p:stCondLst>
                                  <p:childTnLst>
                                    <p:set>
                                      <p:cBhvr>
                                        <p:cTn dur="1" fill="hold">
                                          <p:stCondLst>
                                            <p:cond delay="1"/>
                                          </p:stCondLst>
                                        </p:cTn>
                                        <p:tgtEl>
                                          <p:spTgt spid="412"/>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3"/>
                                        </p:tgtEl>
                                        <p:attrNameLst>
                                          <p:attrName>style.visibility</p:attrName>
                                        </p:attrNameLst>
                                      </p:cBhvr>
                                      <p:to>
                                        <p:strVal val="visible"/>
                                      </p:to>
                                    </p:set>
                                  </p:childTnLst>
                                </p:cTn>
                              </p:par>
                            </p:childTnLst>
                          </p:cTn>
                        </p:par>
                        <p:par>
                          <p:cTn fill="hold">
                            <p:stCondLst>
                              <p:cond delay="6"/>
                            </p:stCondLst>
                            <p:childTnLst>
                              <p:par>
                                <p:cTn fill="hold" nodeType="afterEffect" presetClass="exit" presetID="1" presetSubtype="0">
                                  <p:stCondLst>
                                    <p:cond delay="1000"/>
                                  </p:stCondLst>
                                  <p:childTnLst>
                                    <p:set>
                                      <p:cBhvr>
                                        <p:cTn dur="1" fill="hold">
                                          <p:stCondLst>
                                            <p:cond delay="1"/>
                                          </p:stCondLst>
                                        </p:cTn>
                                        <p:tgtEl>
                                          <p:spTgt spid="413"/>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4"/>
                                        </p:tgtEl>
                                        <p:attrNameLst>
                                          <p:attrName>style.visibility</p:attrName>
                                        </p:attrNameLst>
                                      </p:cBhvr>
                                      <p:to>
                                        <p:strVal val="visible"/>
                                      </p:to>
                                    </p:set>
                                  </p:childTnLst>
                                </p:cTn>
                              </p:par>
                            </p:childTnLst>
                          </p:cTn>
                        </p:par>
                        <p:par>
                          <p:cTn fill="hold">
                            <p:stCondLst>
                              <p:cond delay="7"/>
                            </p:stCondLst>
                            <p:childTnLst>
                              <p:par>
                                <p:cTn fill="hold" nodeType="afterEffect" presetClass="exit" presetID="1" presetSubtype="0">
                                  <p:stCondLst>
                                    <p:cond delay="1000"/>
                                  </p:stCondLst>
                                  <p:childTnLst>
                                    <p:set>
                                      <p:cBhvr>
                                        <p:cTn dur="1" fill="hold">
                                          <p:stCondLst>
                                            <p:cond delay="1"/>
                                          </p:stCondLst>
                                        </p:cTn>
                                        <p:tgtEl>
                                          <p:spTgt spid="414"/>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5"/>
                                        </p:tgtEl>
                                        <p:attrNameLst>
                                          <p:attrName>style.visibility</p:attrName>
                                        </p:attrNameLst>
                                      </p:cBhvr>
                                      <p:to>
                                        <p:strVal val="visible"/>
                                      </p:to>
                                    </p:set>
                                  </p:childTnLst>
                                </p:cTn>
                              </p:par>
                            </p:childTnLst>
                          </p:cTn>
                        </p:par>
                        <p:par>
                          <p:cTn fill="hold">
                            <p:stCondLst>
                              <p:cond delay="8"/>
                            </p:stCondLst>
                            <p:childTnLst>
                              <p:par>
                                <p:cTn fill="hold" nodeType="afterEffect" presetClass="exit" presetID="1" presetSubtype="0">
                                  <p:stCondLst>
                                    <p:cond delay="1000"/>
                                  </p:stCondLst>
                                  <p:childTnLst>
                                    <p:set>
                                      <p:cBhvr>
                                        <p:cTn dur="1" fill="hold">
                                          <p:stCondLst>
                                            <p:cond delay="1"/>
                                          </p:stCondLst>
                                        </p:cTn>
                                        <p:tgtEl>
                                          <p:spTgt spid="415"/>
                                        </p:tgtEl>
                                        <p:attrNameLst>
                                          <p:attrName>style.visibility</p:attrName>
                                        </p:attrNameLst>
                                      </p:cBhvr>
                                      <p:to>
                                        <p:strVal val="hidden"/>
                                      </p:to>
                                    </p:set>
                                  </p:childTnLst>
                                </p:cTn>
                              </p:par>
                              <p:par>
                                <p:cTn fill="hold" nodeType="withEffect" presetClass="entr" presetID="1" presetSubtype="0">
                                  <p:stCondLst>
                                    <p:cond delay="1000"/>
                                  </p:stCondLst>
                                  <p:childTnLst>
                                    <p:set>
                                      <p:cBhvr>
                                        <p:cTn dur="1" fill="hold">
                                          <p:stCondLst>
                                            <p:cond delay="0"/>
                                          </p:stCondLst>
                                        </p:cTn>
                                        <p:tgtEl>
                                          <p:spTgt spid="416"/>
                                        </p:tgtEl>
                                        <p:attrNameLst>
                                          <p:attrName>style.visibility</p:attrName>
                                        </p:attrNameLst>
                                      </p:cBhvr>
                                      <p:to>
                                        <p:strVal val="visible"/>
                                      </p:to>
                                    </p:set>
                                  </p:childTnLst>
                                </p:cTn>
                              </p:par>
                            </p:childTnLst>
                          </p:cTn>
                        </p:par>
                        <p:par>
                          <p:cTn fill="hold">
                            <p:stCondLst>
                              <p:cond delay="9"/>
                            </p:stCondLst>
                            <p:childTnLst>
                              <p:par>
                                <p:cTn fill="hold" nodeType="afterEffect" presetClass="exit" presetID="1" presetSubtype="0">
                                  <p:stCondLst>
                                    <p:cond delay="1000"/>
                                  </p:stCondLst>
                                  <p:childTnLst>
                                    <p:set>
                                      <p:cBhvr>
                                        <p:cTn dur="1" fill="hold">
                                          <p:stCondLst>
                                            <p:cond delay="1"/>
                                          </p:stCondLst>
                                        </p:cTn>
                                        <p:tgtEl>
                                          <p:spTgt spid="4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BOOM!!!</a:t>
            </a:r>
            <a:endParaRPr/>
          </a:p>
        </p:txBody>
      </p:sp>
      <p:sp>
        <p:nvSpPr>
          <p:cNvPr id="422" name="Google Shape;422;p47"/>
          <p:cNvSpPr txBox="1"/>
          <p:nvPr>
            <p:ph idx="1" type="body"/>
          </p:nvPr>
        </p:nvSpPr>
        <p:spPr>
          <a:xfrm>
            <a:off x="0" y="1219200"/>
            <a:ext cx="9144000" cy="5638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lang="en-US"/>
              <a:t>A loud noise makes a chicken and human go deaf!</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rPr lang="en-US"/>
              <a:t>The human is deaf forever, </a:t>
            </a:r>
            <a:endParaRPr/>
          </a:p>
          <a:p>
            <a:pPr indent="0" lvl="0" marL="0" rtl="0" algn="ctr">
              <a:lnSpc>
                <a:spcPct val="90000"/>
              </a:lnSpc>
              <a:spcBef>
                <a:spcPts val="640"/>
              </a:spcBef>
              <a:spcAft>
                <a:spcPts val="0"/>
              </a:spcAft>
              <a:buClr>
                <a:schemeClr val="dk1"/>
              </a:buClr>
              <a:buSzPts val="3200"/>
              <a:buNone/>
            </a:pPr>
            <a:r>
              <a:rPr lang="en-US"/>
              <a:t>but the chicken hears after two weeks.</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rPr lang="en-US"/>
              <a:t>Why can’t we do that?</a:t>
            </a:r>
            <a:endParaRPr/>
          </a:p>
        </p:txBody>
      </p:sp>
      <p:pic>
        <p:nvPicPr>
          <p:cNvPr descr="http://i.telegraph.co.uk/multimedia/archive/01661/p_anne-chicken_1661204b.jpg" id="423" name="Google Shape;423;p47"/>
          <p:cNvPicPr preferRelativeResize="0"/>
          <p:nvPr/>
        </p:nvPicPr>
        <p:blipFill rotWithShape="1">
          <a:blip r:embed="rId3">
            <a:alphaModFix/>
          </a:blip>
          <a:srcRect b="0" l="0" r="0" t="0"/>
          <a:stretch/>
        </p:blipFill>
        <p:spPr>
          <a:xfrm>
            <a:off x="609600" y="1866899"/>
            <a:ext cx="2952751" cy="1847851"/>
          </a:xfrm>
          <a:prstGeom prst="rect">
            <a:avLst/>
          </a:prstGeom>
          <a:noFill/>
          <a:ln>
            <a:noFill/>
          </a:ln>
        </p:spPr>
      </p:pic>
      <p:pic>
        <p:nvPicPr>
          <p:cNvPr descr="http://fc02.deviantart.net/fs71/i/2011/170/6/b/random_surprised_stickman_by_markelini123-d3jatoh.png" id="424" name="Google Shape;424;p47"/>
          <p:cNvPicPr preferRelativeResize="0"/>
          <p:nvPr/>
        </p:nvPicPr>
        <p:blipFill rotWithShape="1">
          <a:blip r:embed="rId4">
            <a:alphaModFix/>
          </a:blip>
          <a:srcRect b="0" l="0" r="0" t="0"/>
          <a:stretch/>
        </p:blipFill>
        <p:spPr>
          <a:xfrm>
            <a:off x="4410075" y="1828800"/>
            <a:ext cx="4286249" cy="188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28" name="Shape 428"/>
        <p:cNvGrpSpPr/>
        <p:nvPr/>
      </p:nvGrpSpPr>
      <p:grpSpPr>
        <a:xfrm>
          <a:off x="0" y="0"/>
          <a:ext cx="0" cy="0"/>
          <a:chOff x="0" y="0"/>
          <a:chExt cx="0" cy="0"/>
        </a:xfrm>
      </p:grpSpPr>
      <p:pic>
        <p:nvPicPr>
          <p:cNvPr id="429" name="Google Shape;429;p48"/>
          <p:cNvPicPr preferRelativeResize="0"/>
          <p:nvPr>
            <p:ph idx="1" type="body"/>
          </p:nvPr>
        </p:nvPicPr>
        <p:blipFill rotWithShape="1">
          <a:blip r:embed="rId3">
            <a:alphaModFix/>
          </a:blip>
          <a:srcRect b="0" l="0" r="0" t="0"/>
          <a:stretch/>
        </p:blipFill>
        <p:spPr>
          <a:xfrm>
            <a:off x="0" y="60960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Three Ears</a:t>
            </a:r>
            <a:endParaRPr/>
          </a:p>
        </p:txBody>
      </p:sp>
      <p:sp>
        <p:nvSpPr>
          <p:cNvPr id="435" name="Google Shape;435;p49"/>
          <p:cNvSpPr/>
          <p:nvPr/>
        </p:nvSpPr>
        <p:spPr>
          <a:xfrm>
            <a:off x="6057900" y="2971800"/>
            <a:ext cx="1638300" cy="6477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49"/>
          <p:cNvSpPr/>
          <p:nvPr/>
        </p:nvSpPr>
        <p:spPr>
          <a:xfrm rot="-1557205">
            <a:off x="6209372" y="3484712"/>
            <a:ext cx="1186155" cy="7914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49"/>
          <p:cNvSpPr txBox="1"/>
          <p:nvPr/>
        </p:nvSpPr>
        <p:spPr>
          <a:xfrm>
            <a:off x="2667000" y="1025236"/>
            <a:ext cx="3810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and Two Types of Hearing Loss</a:t>
            </a:r>
            <a:endParaRPr sz="1800">
              <a:solidFill>
                <a:schemeClr val="dk1"/>
              </a:solidFill>
              <a:latin typeface="Calibri"/>
              <a:ea typeface="Calibri"/>
              <a:cs typeface="Calibri"/>
              <a:sym typeface="Calibri"/>
            </a:endParaRPr>
          </a:p>
        </p:txBody>
      </p:sp>
      <p:pic>
        <p:nvPicPr>
          <p:cNvPr descr="https://www.fairview.org/fv/groups/public/documents/images/133930.jpg" id="438" name="Google Shape;438;p49"/>
          <p:cNvPicPr preferRelativeResize="0"/>
          <p:nvPr/>
        </p:nvPicPr>
        <p:blipFill rotWithShape="1">
          <a:blip r:embed="rId3">
            <a:alphaModFix/>
          </a:blip>
          <a:srcRect b="0" l="0" r="0" t="0"/>
          <a:stretch/>
        </p:blipFill>
        <p:spPr>
          <a:xfrm>
            <a:off x="1943100" y="2788442"/>
            <a:ext cx="4762500" cy="3917158"/>
          </a:xfrm>
          <a:prstGeom prst="rect">
            <a:avLst/>
          </a:prstGeom>
          <a:noFill/>
          <a:ln>
            <a:noFill/>
          </a:ln>
        </p:spPr>
      </p:pic>
      <p:sp>
        <p:nvSpPr>
          <p:cNvPr id="439" name="Google Shape;439;p49"/>
          <p:cNvSpPr txBox="1"/>
          <p:nvPr/>
        </p:nvSpPr>
        <p:spPr>
          <a:xfrm>
            <a:off x="7239000" y="6477000"/>
            <a:ext cx="19050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fairview.org</a:t>
            </a:r>
            <a:endParaRPr sz="1800">
              <a:solidFill>
                <a:schemeClr val="dk1"/>
              </a:solidFill>
              <a:latin typeface="Calibri"/>
              <a:ea typeface="Calibri"/>
              <a:cs typeface="Calibri"/>
              <a:sym typeface="Calibri"/>
            </a:endParaRPr>
          </a:p>
        </p:txBody>
      </p:sp>
      <p:sp>
        <p:nvSpPr>
          <p:cNvPr id="440" name="Google Shape;440;p49"/>
          <p:cNvSpPr txBox="1"/>
          <p:nvPr/>
        </p:nvSpPr>
        <p:spPr>
          <a:xfrm>
            <a:off x="381000" y="1591270"/>
            <a:ext cx="24384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Earwax</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Perforated eardrum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Otosclerosis</a:t>
            </a:r>
            <a:endParaRPr sz="1800">
              <a:solidFill>
                <a:schemeClr val="dk1"/>
              </a:solidFill>
              <a:latin typeface="Calibri"/>
              <a:ea typeface="Calibri"/>
              <a:cs typeface="Calibri"/>
              <a:sym typeface="Calibri"/>
            </a:endParaRPr>
          </a:p>
        </p:txBody>
      </p:sp>
      <p:sp>
        <p:nvSpPr>
          <p:cNvPr id="441" name="Google Shape;441;p49"/>
          <p:cNvSpPr txBox="1"/>
          <p:nvPr/>
        </p:nvSpPr>
        <p:spPr>
          <a:xfrm>
            <a:off x="3427268" y="1620244"/>
            <a:ext cx="30099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Infection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Congenital malformation</a:t>
            </a:r>
            <a:endParaRPr/>
          </a:p>
        </p:txBody>
      </p:sp>
      <p:sp>
        <p:nvSpPr>
          <p:cNvPr id="442" name="Google Shape;442;p49"/>
          <p:cNvSpPr txBox="1"/>
          <p:nvPr/>
        </p:nvSpPr>
        <p:spPr>
          <a:xfrm>
            <a:off x="6896100" y="1524000"/>
            <a:ext cx="30099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Aging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Loud Noise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Antibiotics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Chemotherapy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Meniere’s disease</a:t>
            </a:r>
            <a:endParaRPr/>
          </a:p>
        </p:txBody>
      </p:sp>
      <p:cxnSp>
        <p:nvCxnSpPr>
          <p:cNvPr id="443" name="Google Shape;443;p49"/>
          <p:cNvCxnSpPr/>
          <p:nvPr/>
        </p:nvCxnSpPr>
        <p:spPr>
          <a:xfrm>
            <a:off x="2133600" y="2266575"/>
            <a:ext cx="1143000" cy="521867"/>
          </a:xfrm>
          <a:prstGeom prst="straightConnector1">
            <a:avLst/>
          </a:prstGeom>
          <a:noFill/>
          <a:ln cap="flat" cmpd="sng" w="9525">
            <a:solidFill>
              <a:srgbClr val="4A7DBA"/>
            </a:solidFill>
            <a:prstDash val="solid"/>
            <a:round/>
            <a:headEnd len="sm" w="sm" type="none"/>
            <a:tailEnd len="med" w="med" type="stealth"/>
          </a:ln>
        </p:spPr>
      </p:cxnSp>
      <p:cxnSp>
        <p:nvCxnSpPr>
          <p:cNvPr id="444" name="Google Shape;444;p49"/>
          <p:cNvCxnSpPr/>
          <p:nvPr/>
        </p:nvCxnSpPr>
        <p:spPr>
          <a:xfrm>
            <a:off x="3657600" y="2266575"/>
            <a:ext cx="0" cy="521867"/>
          </a:xfrm>
          <a:prstGeom prst="straightConnector1">
            <a:avLst/>
          </a:prstGeom>
          <a:noFill/>
          <a:ln cap="flat" cmpd="sng" w="9525">
            <a:solidFill>
              <a:srgbClr val="4A7DBA"/>
            </a:solidFill>
            <a:prstDash val="solid"/>
            <a:round/>
            <a:headEnd len="sm" w="sm" type="none"/>
            <a:tailEnd len="med" w="med" type="stealth"/>
          </a:ln>
        </p:spPr>
      </p:cxnSp>
      <p:cxnSp>
        <p:nvCxnSpPr>
          <p:cNvPr id="445" name="Google Shape;445;p49"/>
          <p:cNvCxnSpPr/>
          <p:nvPr/>
        </p:nvCxnSpPr>
        <p:spPr>
          <a:xfrm>
            <a:off x="5638800" y="2266575"/>
            <a:ext cx="0" cy="521867"/>
          </a:xfrm>
          <a:prstGeom prst="straightConnector1">
            <a:avLst/>
          </a:prstGeom>
          <a:noFill/>
          <a:ln cap="flat" cmpd="sng" w="9525">
            <a:solidFill>
              <a:srgbClr val="4A7DBA"/>
            </a:solidFill>
            <a:prstDash val="solid"/>
            <a:round/>
            <a:headEnd len="sm" w="sm" type="none"/>
            <a:tailEnd len="med" w="med" type="stealth"/>
          </a:ln>
        </p:spPr>
      </p:cxnSp>
      <p:cxnSp>
        <p:nvCxnSpPr>
          <p:cNvPr id="446" name="Google Shape;446;p49"/>
          <p:cNvCxnSpPr/>
          <p:nvPr/>
        </p:nvCxnSpPr>
        <p:spPr>
          <a:xfrm flipH="1">
            <a:off x="6096000" y="2253666"/>
            <a:ext cx="706449" cy="534776"/>
          </a:xfrm>
          <a:prstGeom prst="straightConnector1">
            <a:avLst/>
          </a:prstGeom>
          <a:noFill/>
          <a:ln cap="flat" cmpd="sng" w="9525">
            <a:solidFill>
              <a:srgbClr val="4A7DBA"/>
            </a:solidFill>
            <a:prstDash val="solid"/>
            <a:round/>
            <a:headEnd len="sm" w="sm" type="none"/>
            <a:tailEnd len="med" w="med" type="stealth"/>
          </a:ln>
        </p:spPr>
      </p:cxnSp>
      <p:sp>
        <p:nvSpPr>
          <p:cNvPr id="447" name="Google Shape;447;p49"/>
          <p:cNvSpPr/>
          <p:nvPr/>
        </p:nvSpPr>
        <p:spPr>
          <a:xfrm>
            <a:off x="5056976" y="2757857"/>
            <a:ext cx="1343824" cy="507208"/>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49"/>
          <p:cNvSpPr/>
          <p:nvPr/>
        </p:nvSpPr>
        <p:spPr>
          <a:xfrm>
            <a:off x="5209376" y="3626828"/>
            <a:ext cx="658024" cy="487972"/>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descr="https://mechanicalcochlea.files.wordpress.com/2011/04/hz-of-cochlea.png" id="454" name="Google Shape;454;p50"/>
          <p:cNvPicPr preferRelativeResize="0"/>
          <p:nvPr/>
        </p:nvPicPr>
        <p:blipFill rotWithShape="1">
          <a:blip r:embed="rId3">
            <a:alphaModFix/>
          </a:blip>
          <a:srcRect b="0" l="0" r="0" t="0"/>
          <a:stretch/>
        </p:blipFill>
        <p:spPr>
          <a:xfrm>
            <a:off x="609600" y="1447800"/>
            <a:ext cx="7620000" cy="4267201"/>
          </a:xfrm>
          <a:prstGeom prst="rect">
            <a:avLst/>
          </a:prstGeom>
          <a:noFill/>
          <a:ln>
            <a:noFill/>
          </a:ln>
        </p:spPr>
      </p:pic>
      <p:sp>
        <p:nvSpPr>
          <p:cNvPr id="455" name="Google Shape;455;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Demo: How well can YOU hear?</a:t>
            </a:r>
            <a:endParaRPr/>
          </a:p>
        </p:txBody>
      </p:sp>
      <p:sp>
        <p:nvSpPr>
          <p:cNvPr id="456" name="Google Shape;456;p50"/>
          <p:cNvSpPr txBox="1"/>
          <p:nvPr>
            <p:ph idx="1" type="body"/>
          </p:nvPr>
        </p:nvSpPr>
        <p:spPr>
          <a:xfrm>
            <a:off x="457200" y="1066800"/>
            <a:ext cx="8229600" cy="68579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ASAP Science – </a:t>
            </a:r>
            <a:r>
              <a:rPr lang="en-US" sz="2400" u="sng">
                <a:solidFill>
                  <a:schemeClr val="hlink"/>
                </a:solidFill>
                <a:hlinkClick r:id="rId4"/>
              </a:rPr>
              <a:t>How Old Are Your Ears?</a:t>
            </a:r>
            <a:endParaRPr sz="2400"/>
          </a:p>
        </p:txBody>
      </p:sp>
      <p:pic>
        <p:nvPicPr>
          <p:cNvPr id="457" name="Google Shape;457;p50"/>
          <p:cNvPicPr preferRelativeResize="0"/>
          <p:nvPr/>
        </p:nvPicPr>
        <p:blipFill rotWithShape="1">
          <a:blip r:embed="rId5">
            <a:alphaModFix/>
          </a:blip>
          <a:srcRect b="0" l="0" r="0" t="0"/>
          <a:stretch/>
        </p:blipFill>
        <p:spPr>
          <a:xfrm>
            <a:off x="134664" y="5844252"/>
            <a:ext cx="609600" cy="609600"/>
          </a:xfrm>
          <a:prstGeom prst="rect">
            <a:avLst/>
          </a:prstGeom>
          <a:noFill/>
          <a:ln>
            <a:noFill/>
          </a:ln>
        </p:spPr>
      </p:pic>
      <p:pic>
        <p:nvPicPr>
          <p:cNvPr id="458" name="Google Shape;458;p50"/>
          <p:cNvPicPr preferRelativeResize="0"/>
          <p:nvPr/>
        </p:nvPicPr>
        <p:blipFill rotWithShape="1">
          <a:blip r:embed="rId6">
            <a:alphaModFix/>
          </a:blip>
          <a:srcRect b="0" l="0" r="0" t="0"/>
          <a:stretch/>
        </p:blipFill>
        <p:spPr>
          <a:xfrm>
            <a:off x="914400" y="5844252"/>
            <a:ext cx="609600" cy="609600"/>
          </a:xfrm>
          <a:prstGeom prst="rect">
            <a:avLst/>
          </a:prstGeom>
          <a:noFill/>
          <a:ln>
            <a:noFill/>
          </a:ln>
        </p:spPr>
      </p:pic>
      <p:pic>
        <p:nvPicPr>
          <p:cNvPr id="459" name="Google Shape;459;p50"/>
          <p:cNvPicPr preferRelativeResize="0"/>
          <p:nvPr/>
        </p:nvPicPr>
        <p:blipFill rotWithShape="1">
          <a:blip r:embed="rId6">
            <a:alphaModFix/>
          </a:blip>
          <a:srcRect b="0" l="0" r="0" t="0"/>
          <a:stretch/>
        </p:blipFill>
        <p:spPr>
          <a:xfrm>
            <a:off x="1910255" y="5936218"/>
            <a:ext cx="609600" cy="609600"/>
          </a:xfrm>
          <a:prstGeom prst="rect">
            <a:avLst/>
          </a:prstGeom>
          <a:noFill/>
          <a:ln>
            <a:noFill/>
          </a:ln>
        </p:spPr>
      </p:pic>
      <p:pic>
        <p:nvPicPr>
          <p:cNvPr id="460" name="Google Shape;460;p50"/>
          <p:cNvPicPr preferRelativeResize="0"/>
          <p:nvPr/>
        </p:nvPicPr>
        <p:blipFill rotWithShape="1">
          <a:blip r:embed="rId6">
            <a:alphaModFix/>
          </a:blip>
          <a:srcRect b="0" l="0" r="0" t="0"/>
          <a:stretch/>
        </p:blipFill>
        <p:spPr>
          <a:xfrm>
            <a:off x="2811517" y="5844252"/>
            <a:ext cx="609600" cy="609600"/>
          </a:xfrm>
          <a:prstGeom prst="rect">
            <a:avLst/>
          </a:prstGeom>
          <a:noFill/>
          <a:ln>
            <a:noFill/>
          </a:ln>
        </p:spPr>
      </p:pic>
      <p:pic>
        <p:nvPicPr>
          <p:cNvPr id="461" name="Google Shape;461;p50"/>
          <p:cNvPicPr preferRelativeResize="0"/>
          <p:nvPr/>
        </p:nvPicPr>
        <p:blipFill rotWithShape="1">
          <a:blip r:embed="rId6">
            <a:alphaModFix/>
          </a:blip>
          <a:srcRect b="0" l="0" r="0" t="0"/>
          <a:stretch/>
        </p:blipFill>
        <p:spPr>
          <a:xfrm>
            <a:off x="3660228" y="5844252"/>
            <a:ext cx="609600" cy="609600"/>
          </a:xfrm>
          <a:prstGeom prst="rect">
            <a:avLst/>
          </a:prstGeom>
          <a:noFill/>
          <a:ln>
            <a:noFill/>
          </a:ln>
        </p:spPr>
      </p:pic>
      <p:pic>
        <p:nvPicPr>
          <p:cNvPr id="462" name="Google Shape;462;p50"/>
          <p:cNvPicPr preferRelativeResize="0"/>
          <p:nvPr/>
        </p:nvPicPr>
        <p:blipFill rotWithShape="1">
          <a:blip r:embed="rId6">
            <a:alphaModFix/>
          </a:blip>
          <a:srcRect b="0" l="0" r="0" t="0"/>
          <a:stretch/>
        </p:blipFill>
        <p:spPr>
          <a:xfrm>
            <a:off x="4572000" y="5829644"/>
            <a:ext cx="609600" cy="609600"/>
          </a:xfrm>
          <a:prstGeom prst="rect">
            <a:avLst/>
          </a:prstGeom>
          <a:noFill/>
          <a:ln>
            <a:noFill/>
          </a:ln>
        </p:spPr>
      </p:pic>
      <p:pic>
        <p:nvPicPr>
          <p:cNvPr id="463" name="Google Shape;463;p50"/>
          <p:cNvPicPr preferRelativeResize="0"/>
          <p:nvPr/>
        </p:nvPicPr>
        <p:blipFill rotWithShape="1">
          <a:blip r:embed="rId6">
            <a:alphaModFix/>
          </a:blip>
          <a:srcRect b="0" l="0" r="0" t="0"/>
          <a:stretch/>
        </p:blipFill>
        <p:spPr>
          <a:xfrm>
            <a:off x="5536981" y="5810594"/>
            <a:ext cx="609600" cy="609600"/>
          </a:xfrm>
          <a:prstGeom prst="rect">
            <a:avLst/>
          </a:prstGeom>
          <a:noFill/>
          <a:ln>
            <a:noFill/>
          </a:ln>
        </p:spPr>
      </p:pic>
      <p:pic>
        <p:nvPicPr>
          <p:cNvPr id="464" name="Google Shape;464;p50"/>
          <p:cNvPicPr preferRelativeResize="0"/>
          <p:nvPr/>
        </p:nvPicPr>
        <p:blipFill rotWithShape="1">
          <a:blip r:embed="rId6">
            <a:alphaModFix/>
          </a:blip>
          <a:srcRect b="0" l="0" r="0" t="0"/>
          <a:stretch/>
        </p:blipFill>
        <p:spPr>
          <a:xfrm>
            <a:off x="6356131" y="5886794"/>
            <a:ext cx="609600" cy="609600"/>
          </a:xfrm>
          <a:prstGeom prst="rect">
            <a:avLst/>
          </a:prstGeom>
          <a:noFill/>
          <a:ln>
            <a:noFill/>
          </a:ln>
        </p:spPr>
      </p:pic>
      <p:pic>
        <p:nvPicPr>
          <p:cNvPr id="465" name="Google Shape;465;p50"/>
          <p:cNvPicPr preferRelativeResize="0"/>
          <p:nvPr/>
        </p:nvPicPr>
        <p:blipFill rotWithShape="1">
          <a:blip r:embed="rId6">
            <a:alphaModFix/>
          </a:blip>
          <a:srcRect b="0" l="0" r="0" t="0"/>
          <a:stretch/>
        </p:blipFill>
        <p:spPr>
          <a:xfrm>
            <a:off x="7373007" y="5772151"/>
            <a:ext cx="609600" cy="609600"/>
          </a:xfrm>
          <a:prstGeom prst="rect">
            <a:avLst/>
          </a:prstGeom>
          <a:noFill/>
          <a:ln>
            <a:noFill/>
          </a:ln>
        </p:spPr>
      </p:pic>
      <p:pic>
        <p:nvPicPr>
          <p:cNvPr id="466" name="Google Shape;466;p50"/>
          <p:cNvPicPr preferRelativeResize="0"/>
          <p:nvPr/>
        </p:nvPicPr>
        <p:blipFill rotWithShape="1">
          <a:blip r:embed="rId6">
            <a:alphaModFix/>
          </a:blip>
          <a:srcRect b="0" l="0" r="0" t="0"/>
          <a:stretch/>
        </p:blipFill>
        <p:spPr>
          <a:xfrm>
            <a:off x="8229600" y="5848694"/>
            <a:ext cx="609600" cy="609600"/>
          </a:xfrm>
          <a:prstGeom prst="rect">
            <a:avLst/>
          </a:prstGeom>
          <a:noFill/>
          <a:ln>
            <a:noFill/>
          </a:ln>
        </p:spPr>
      </p:pic>
      <p:sp>
        <p:nvSpPr>
          <p:cNvPr id="467" name="Google Shape;467;p50"/>
          <p:cNvSpPr txBox="1"/>
          <p:nvPr/>
        </p:nvSpPr>
        <p:spPr>
          <a:xfrm>
            <a:off x="0" y="6453852"/>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8  kHz</a:t>
            </a:r>
            <a:endParaRPr sz="1800">
              <a:solidFill>
                <a:schemeClr val="dk1"/>
              </a:solidFill>
              <a:latin typeface="Calibri"/>
              <a:ea typeface="Calibri"/>
              <a:cs typeface="Calibri"/>
              <a:sym typeface="Calibri"/>
            </a:endParaRPr>
          </a:p>
        </p:txBody>
      </p:sp>
      <p:sp>
        <p:nvSpPr>
          <p:cNvPr id="468" name="Google Shape;468;p50"/>
          <p:cNvSpPr txBox="1"/>
          <p:nvPr/>
        </p:nvSpPr>
        <p:spPr>
          <a:xfrm>
            <a:off x="762000" y="6465520"/>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10  kHz</a:t>
            </a:r>
            <a:endParaRPr sz="1800">
              <a:solidFill>
                <a:schemeClr val="dk1"/>
              </a:solidFill>
              <a:latin typeface="Calibri"/>
              <a:ea typeface="Calibri"/>
              <a:cs typeface="Calibri"/>
              <a:sym typeface="Calibri"/>
            </a:endParaRPr>
          </a:p>
        </p:txBody>
      </p:sp>
      <p:sp>
        <p:nvSpPr>
          <p:cNvPr id="469" name="Google Shape;469;p50"/>
          <p:cNvSpPr txBox="1"/>
          <p:nvPr/>
        </p:nvSpPr>
        <p:spPr>
          <a:xfrm>
            <a:off x="1752600" y="6453852"/>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12  kHz</a:t>
            </a:r>
            <a:endParaRPr sz="1800">
              <a:solidFill>
                <a:schemeClr val="dk1"/>
              </a:solidFill>
              <a:latin typeface="Calibri"/>
              <a:ea typeface="Calibri"/>
              <a:cs typeface="Calibri"/>
              <a:sym typeface="Calibri"/>
            </a:endParaRPr>
          </a:p>
        </p:txBody>
      </p:sp>
      <p:sp>
        <p:nvSpPr>
          <p:cNvPr id="470" name="Google Shape;470;p50"/>
          <p:cNvSpPr txBox="1"/>
          <p:nvPr/>
        </p:nvSpPr>
        <p:spPr>
          <a:xfrm>
            <a:off x="2667000" y="6453852"/>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14  kHz</a:t>
            </a:r>
            <a:endParaRPr sz="1800">
              <a:solidFill>
                <a:schemeClr val="dk1"/>
              </a:solidFill>
              <a:latin typeface="Calibri"/>
              <a:ea typeface="Calibri"/>
              <a:cs typeface="Calibri"/>
              <a:sym typeface="Calibri"/>
            </a:endParaRPr>
          </a:p>
        </p:txBody>
      </p:sp>
      <p:sp>
        <p:nvSpPr>
          <p:cNvPr id="471" name="Google Shape;471;p50"/>
          <p:cNvSpPr txBox="1"/>
          <p:nvPr/>
        </p:nvSpPr>
        <p:spPr>
          <a:xfrm>
            <a:off x="3505200" y="6461735"/>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15  kHz</a:t>
            </a:r>
            <a:endParaRPr sz="1800">
              <a:solidFill>
                <a:schemeClr val="dk1"/>
              </a:solidFill>
              <a:latin typeface="Calibri"/>
              <a:ea typeface="Calibri"/>
              <a:cs typeface="Calibri"/>
              <a:sym typeface="Calibri"/>
            </a:endParaRPr>
          </a:p>
        </p:txBody>
      </p:sp>
      <p:sp>
        <p:nvSpPr>
          <p:cNvPr id="472" name="Google Shape;472;p50"/>
          <p:cNvSpPr txBox="1"/>
          <p:nvPr/>
        </p:nvSpPr>
        <p:spPr>
          <a:xfrm>
            <a:off x="4343400" y="6453852"/>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16  kHz</a:t>
            </a:r>
            <a:endParaRPr sz="1800">
              <a:solidFill>
                <a:schemeClr val="dk1"/>
              </a:solidFill>
              <a:latin typeface="Calibri"/>
              <a:ea typeface="Calibri"/>
              <a:cs typeface="Calibri"/>
              <a:sym typeface="Calibri"/>
            </a:endParaRPr>
          </a:p>
        </p:txBody>
      </p:sp>
      <p:sp>
        <p:nvSpPr>
          <p:cNvPr id="473" name="Google Shape;473;p50"/>
          <p:cNvSpPr txBox="1"/>
          <p:nvPr/>
        </p:nvSpPr>
        <p:spPr>
          <a:xfrm>
            <a:off x="5342540" y="6446470"/>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17  kHz</a:t>
            </a:r>
            <a:endParaRPr sz="1800">
              <a:solidFill>
                <a:schemeClr val="dk1"/>
              </a:solidFill>
              <a:latin typeface="Calibri"/>
              <a:ea typeface="Calibri"/>
              <a:cs typeface="Calibri"/>
              <a:sym typeface="Calibri"/>
            </a:endParaRPr>
          </a:p>
        </p:txBody>
      </p:sp>
      <p:sp>
        <p:nvSpPr>
          <p:cNvPr id="474" name="Google Shape;474;p50"/>
          <p:cNvSpPr txBox="1"/>
          <p:nvPr/>
        </p:nvSpPr>
        <p:spPr>
          <a:xfrm>
            <a:off x="6274676" y="6417879"/>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18  kHz</a:t>
            </a:r>
            <a:endParaRPr sz="1800">
              <a:solidFill>
                <a:schemeClr val="dk1"/>
              </a:solidFill>
              <a:latin typeface="Calibri"/>
              <a:ea typeface="Calibri"/>
              <a:cs typeface="Calibri"/>
              <a:sym typeface="Calibri"/>
            </a:endParaRPr>
          </a:p>
        </p:txBody>
      </p:sp>
      <p:sp>
        <p:nvSpPr>
          <p:cNvPr id="475" name="Google Shape;475;p50"/>
          <p:cNvSpPr txBox="1"/>
          <p:nvPr/>
        </p:nvSpPr>
        <p:spPr>
          <a:xfrm>
            <a:off x="7220607" y="6413595"/>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19  kHz</a:t>
            </a:r>
            <a:endParaRPr sz="1800">
              <a:solidFill>
                <a:schemeClr val="dk1"/>
              </a:solidFill>
              <a:latin typeface="Calibri"/>
              <a:ea typeface="Calibri"/>
              <a:cs typeface="Calibri"/>
              <a:sym typeface="Calibri"/>
            </a:endParaRPr>
          </a:p>
        </p:txBody>
      </p:sp>
      <p:sp>
        <p:nvSpPr>
          <p:cNvPr id="476" name="Google Shape;476;p50"/>
          <p:cNvSpPr txBox="1"/>
          <p:nvPr/>
        </p:nvSpPr>
        <p:spPr>
          <a:xfrm>
            <a:off x="8077200" y="6489012"/>
            <a:ext cx="9144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20  kHz</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51"/>
          <p:cNvPicPr preferRelativeResize="0"/>
          <p:nvPr/>
        </p:nvPicPr>
        <p:blipFill rotWithShape="1">
          <a:blip r:embed="rId3">
            <a:alphaModFix/>
          </a:blip>
          <a:srcRect b="36320" l="11338" r="51916" t="39505"/>
          <a:stretch/>
        </p:blipFill>
        <p:spPr>
          <a:xfrm>
            <a:off x="4682358" y="1663262"/>
            <a:ext cx="4461641" cy="1650219"/>
          </a:xfrm>
          <a:prstGeom prst="rect">
            <a:avLst/>
          </a:prstGeom>
          <a:noFill/>
          <a:ln>
            <a:noFill/>
          </a:ln>
        </p:spPr>
      </p:pic>
      <p:sp>
        <p:nvSpPr>
          <p:cNvPr id="483" name="Google Shape;483;p51"/>
          <p:cNvSpPr txBox="1"/>
          <p:nvPr>
            <p:ph type="title"/>
          </p:nvPr>
        </p:nvSpPr>
        <p:spPr>
          <a:xfrm>
            <a:off x="76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How Hearing Regen Works (in birds)</a:t>
            </a:r>
            <a:endParaRPr sz="3959"/>
          </a:p>
        </p:txBody>
      </p:sp>
      <p:sp>
        <p:nvSpPr>
          <p:cNvPr id="484" name="Google Shape;484;p51"/>
          <p:cNvSpPr txBox="1"/>
          <p:nvPr>
            <p:ph idx="1" type="body"/>
          </p:nvPr>
        </p:nvSpPr>
        <p:spPr>
          <a:xfrm>
            <a:off x="685800" y="3187262"/>
            <a:ext cx="3200400" cy="85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sz="2400"/>
              <a:t>Hair cell dies, extrudes</a:t>
            </a:r>
            <a:endParaRPr/>
          </a:p>
        </p:txBody>
      </p:sp>
      <p:pic>
        <p:nvPicPr>
          <p:cNvPr id="485" name="Google Shape;485;p51"/>
          <p:cNvPicPr preferRelativeResize="0"/>
          <p:nvPr/>
        </p:nvPicPr>
        <p:blipFill rotWithShape="1">
          <a:blip r:embed="rId3">
            <a:alphaModFix/>
          </a:blip>
          <a:srcRect b="62569" l="9801" r="52384" t="11183"/>
          <a:stretch/>
        </p:blipFill>
        <p:spPr>
          <a:xfrm>
            <a:off x="152399" y="1447800"/>
            <a:ext cx="4686301" cy="1828800"/>
          </a:xfrm>
          <a:prstGeom prst="rect">
            <a:avLst/>
          </a:prstGeom>
          <a:noFill/>
          <a:ln>
            <a:noFill/>
          </a:ln>
        </p:spPr>
      </p:pic>
      <p:sp>
        <p:nvSpPr>
          <p:cNvPr id="486" name="Google Shape;486;p51"/>
          <p:cNvSpPr/>
          <p:nvPr/>
        </p:nvSpPr>
        <p:spPr>
          <a:xfrm>
            <a:off x="5867400" y="3131403"/>
            <a:ext cx="327660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Support cell differentiates to hair cell</a:t>
            </a:r>
            <a:endParaRPr sz="2400">
              <a:solidFill>
                <a:schemeClr val="dk1"/>
              </a:solidFill>
              <a:latin typeface="Calibri"/>
              <a:ea typeface="Calibri"/>
              <a:cs typeface="Calibri"/>
              <a:sym typeface="Calibri"/>
            </a:endParaRPr>
          </a:p>
        </p:txBody>
      </p:sp>
      <p:sp>
        <p:nvSpPr>
          <p:cNvPr id="487" name="Google Shape;487;p51"/>
          <p:cNvSpPr/>
          <p:nvPr/>
        </p:nvSpPr>
        <p:spPr>
          <a:xfrm>
            <a:off x="3810000" y="3143071"/>
            <a:ext cx="20574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Support cells sense damage and divide</a:t>
            </a:r>
            <a:endParaRPr/>
          </a:p>
        </p:txBody>
      </p:sp>
      <p:pic>
        <p:nvPicPr>
          <p:cNvPr descr="http://www.fcps.edu/islandcreekes/ecology/Amphibians/Bullfrog/bullfrog1.jpg" id="488" name="Google Shape;488;p51"/>
          <p:cNvPicPr preferRelativeResize="0"/>
          <p:nvPr/>
        </p:nvPicPr>
        <p:blipFill rotWithShape="1">
          <a:blip r:embed="rId4">
            <a:alphaModFix/>
          </a:blip>
          <a:srcRect b="0" l="0" r="0" t="0"/>
          <a:stretch/>
        </p:blipFill>
        <p:spPr>
          <a:xfrm>
            <a:off x="956947" y="4832131"/>
            <a:ext cx="2106550" cy="1447801"/>
          </a:xfrm>
          <a:prstGeom prst="rect">
            <a:avLst/>
          </a:prstGeom>
          <a:noFill/>
          <a:ln>
            <a:noFill/>
          </a:ln>
        </p:spPr>
      </p:pic>
      <p:pic>
        <p:nvPicPr>
          <p:cNvPr descr="http://upload.wikimedia.org/wikipedia/commons/3/31/Great_white_shark_south_africa.jpg" id="489" name="Google Shape;489;p51"/>
          <p:cNvPicPr preferRelativeResize="0"/>
          <p:nvPr/>
        </p:nvPicPr>
        <p:blipFill rotWithShape="1">
          <a:blip r:embed="rId5">
            <a:alphaModFix/>
          </a:blip>
          <a:srcRect b="0" l="0" r="0" t="0"/>
          <a:stretch/>
        </p:blipFill>
        <p:spPr>
          <a:xfrm>
            <a:off x="3040700" y="4835180"/>
            <a:ext cx="1980813" cy="1444752"/>
          </a:xfrm>
          <a:prstGeom prst="rect">
            <a:avLst/>
          </a:prstGeom>
          <a:noFill/>
          <a:ln>
            <a:noFill/>
          </a:ln>
        </p:spPr>
      </p:pic>
      <p:pic>
        <p:nvPicPr>
          <p:cNvPr descr="http://whatdoanimaleat.com/wp-content/uploads/2013/08/Seaturtles-01.jpg" id="490" name="Google Shape;490;p51"/>
          <p:cNvPicPr preferRelativeResize="0"/>
          <p:nvPr/>
        </p:nvPicPr>
        <p:blipFill rotWithShape="1">
          <a:blip r:embed="rId6">
            <a:alphaModFix/>
          </a:blip>
          <a:srcRect b="0" l="0" r="0" t="0"/>
          <a:stretch/>
        </p:blipFill>
        <p:spPr>
          <a:xfrm>
            <a:off x="5020397" y="4835180"/>
            <a:ext cx="1926336" cy="1444752"/>
          </a:xfrm>
          <a:prstGeom prst="rect">
            <a:avLst/>
          </a:prstGeom>
          <a:noFill/>
          <a:ln>
            <a:noFill/>
          </a:ln>
        </p:spPr>
      </p:pic>
      <p:pic>
        <p:nvPicPr>
          <p:cNvPr descr="http://i.telegraph.co.uk/multimedia/archive/01661/p_anne-chicken_1661204b.jpg" id="491" name="Google Shape;491;p51"/>
          <p:cNvPicPr preferRelativeResize="0"/>
          <p:nvPr/>
        </p:nvPicPr>
        <p:blipFill rotWithShape="1">
          <a:blip r:embed="rId7">
            <a:alphaModFix/>
          </a:blip>
          <a:srcRect b="0" l="0" r="0" t="0"/>
          <a:stretch/>
        </p:blipFill>
        <p:spPr>
          <a:xfrm>
            <a:off x="7924800" y="533399"/>
            <a:ext cx="1004545" cy="628651"/>
          </a:xfrm>
          <a:prstGeom prst="rect">
            <a:avLst/>
          </a:prstGeom>
          <a:noFill/>
          <a:ln>
            <a:noFill/>
          </a:ln>
        </p:spPr>
      </p:pic>
      <p:sp>
        <p:nvSpPr>
          <p:cNvPr id="492" name="Google Shape;492;p51"/>
          <p:cNvSpPr txBox="1"/>
          <p:nvPr/>
        </p:nvSpPr>
        <p:spPr>
          <a:xfrm>
            <a:off x="2209800" y="4406462"/>
            <a:ext cx="5410200" cy="8513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These guys can regenerate hearing too!</a:t>
            </a:r>
            <a:endParaRPr/>
          </a:p>
        </p:txBody>
      </p:sp>
      <p:sp>
        <p:nvSpPr>
          <p:cNvPr descr="http://www.nature.com/nprot/journal/v7/n9/images/nprot.2012.099-F2.jpg" id="493" name="Google Shape;493;p5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nature.com/nprot/journal/v7/n9/images/nprot.2012.099-F2.jpg" id="494" name="Google Shape;494;p51"/>
          <p:cNvPicPr preferRelativeResize="0"/>
          <p:nvPr/>
        </p:nvPicPr>
        <p:blipFill rotWithShape="1">
          <a:blip r:embed="rId8">
            <a:alphaModFix/>
          </a:blip>
          <a:srcRect b="50000" l="0" r="76004" t="0"/>
          <a:stretch/>
        </p:blipFill>
        <p:spPr>
          <a:xfrm>
            <a:off x="6946733" y="4835180"/>
            <a:ext cx="1435267" cy="14447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descr="http://i.telegraph.co.uk/multimedia/archive/02210/evo2_2210436b.jpg" id="112" name="Google Shape;112;p16"/>
          <p:cNvPicPr preferRelativeResize="0"/>
          <p:nvPr/>
        </p:nvPicPr>
        <p:blipFill rotWithShape="1">
          <a:blip r:embed="rId3">
            <a:alphaModFix/>
          </a:blip>
          <a:srcRect b="1169" l="3588" r="3915" t="27071"/>
          <a:stretch/>
        </p:blipFill>
        <p:spPr>
          <a:xfrm>
            <a:off x="5969915" y="1351842"/>
            <a:ext cx="2466473" cy="1194404"/>
          </a:xfrm>
          <a:prstGeom prst="rect">
            <a:avLst/>
          </a:prstGeom>
          <a:noFill/>
          <a:ln>
            <a:noFill/>
          </a:ln>
        </p:spPr>
      </p:pic>
      <p:pic>
        <p:nvPicPr>
          <p:cNvPr descr="http://www.downstate.edu/grad/images/neuron_large.gif" id="113" name="Google Shape;113;p16"/>
          <p:cNvPicPr preferRelativeResize="0"/>
          <p:nvPr/>
        </p:nvPicPr>
        <p:blipFill rotWithShape="1">
          <a:blip r:embed="rId4">
            <a:alphaModFix/>
          </a:blip>
          <a:srcRect b="9247" l="10580" r="0" t="0"/>
          <a:stretch/>
        </p:blipFill>
        <p:spPr>
          <a:xfrm>
            <a:off x="155575" y="4061595"/>
            <a:ext cx="2206625" cy="2034269"/>
          </a:xfrm>
          <a:prstGeom prst="rect">
            <a:avLst/>
          </a:prstGeom>
          <a:noFill/>
          <a:ln>
            <a:noFill/>
          </a:ln>
        </p:spPr>
      </p:pic>
      <p:pic>
        <p:nvPicPr>
          <p:cNvPr descr="http://blogs.voanews.com/science-world/files/2013/01/AlzheimersBrain300x210.jpg" id="114" name="Google Shape;114;p16"/>
          <p:cNvPicPr preferRelativeResize="0"/>
          <p:nvPr/>
        </p:nvPicPr>
        <p:blipFill rotWithShape="1">
          <a:blip r:embed="rId5">
            <a:alphaModFix/>
          </a:blip>
          <a:srcRect b="0" l="0" r="0" t="0"/>
          <a:stretch/>
        </p:blipFill>
        <p:spPr>
          <a:xfrm>
            <a:off x="5933129" y="3803100"/>
            <a:ext cx="3156856" cy="2209800"/>
          </a:xfrm>
          <a:prstGeom prst="rect">
            <a:avLst/>
          </a:prstGeom>
          <a:noFill/>
          <a:ln>
            <a:noFill/>
          </a:ln>
        </p:spPr>
      </p:pic>
      <p:pic>
        <p:nvPicPr>
          <p:cNvPr descr="https://personnel.ky.gov/SiteCollectionImages/diversity%2022.jpg" id="115" name="Google Shape;115;p16"/>
          <p:cNvPicPr preferRelativeResize="0"/>
          <p:nvPr/>
        </p:nvPicPr>
        <p:blipFill rotWithShape="1">
          <a:blip r:embed="rId6">
            <a:alphaModFix/>
          </a:blip>
          <a:srcRect b="0" l="0" r="0" t="0"/>
          <a:stretch/>
        </p:blipFill>
        <p:spPr>
          <a:xfrm>
            <a:off x="2362200" y="381000"/>
            <a:ext cx="2103045" cy="1433895"/>
          </a:xfrm>
          <a:prstGeom prst="rect">
            <a:avLst/>
          </a:prstGeom>
          <a:noFill/>
          <a:ln>
            <a:noFill/>
          </a:ln>
        </p:spPr>
      </p:pic>
      <p:sp>
        <p:nvSpPr>
          <p:cNvPr id="116" name="Google Shape;116;p16"/>
          <p:cNvSpPr/>
          <p:nvPr/>
        </p:nvSpPr>
        <p:spPr>
          <a:xfrm flipH="1" rot="5122918">
            <a:off x="2206360" y="648288"/>
            <a:ext cx="3580208" cy="5036780"/>
          </a:xfrm>
          <a:custGeom>
            <a:rect b="b" l="l" r="r" t="t"/>
            <a:pathLst>
              <a:path extrusionOk="0" h="120000" w="120000">
                <a:moveTo>
                  <a:pt x="72414" y="114758"/>
                </a:moveTo>
                <a:cubicBezTo>
                  <a:pt x="50746" y="119950"/>
                  <a:pt x="28177" y="111129"/>
                  <a:pt x="15337" y="92449"/>
                </a:cubicBezTo>
                <a:cubicBezTo>
                  <a:pt x="2496" y="73768"/>
                  <a:pt x="1944" y="48952"/>
                  <a:pt x="13939" y="29687"/>
                </a:cubicBezTo>
                <a:cubicBezTo>
                  <a:pt x="25934" y="10422"/>
                  <a:pt x="48087" y="548"/>
                  <a:pt x="69964" y="4715"/>
                </a:cubicBezTo>
                <a:cubicBezTo>
                  <a:pt x="91841" y="8883"/>
                  <a:pt x="109082" y="26261"/>
                  <a:pt x="113567" y="48665"/>
                </a:cubicBezTo>
                <a:lnTo>
                  <a:pt x="118832" y="48609"/>
                </a:lnTo>
                <a:lnTo>
                  <a:pt x="107434" y="59490"/>
                </a:lnTo>
                <a:lnTo>
                  <a:pt x="93707" y="48879"/>
                </a:lnTo>
                <a:lnTo>
                  <a:pt x="98973" y="48822"/>
                </a:lnTo>
                <a:lnTo>
                  <a:pt x="98973" y="48822"/>
                </a:lnTo>
                <a:cubicBezTo>
                  <a:pt x="95010" y="30780"/>
                  <a:pt x="81910" y="17254"/>
                  <a:pt x="65801" y="14568"/>
                </a:cubicBezTo>
                <a:cubicBezTo>
                  <a:pt x="49692" y="11882"/>
                  <a:pt x="33757" y="20568"/>
                  <a:pt x="25447" y="36564"/>
                </a:cubicBezTo>
                <a:cubicBezTo>
                  <a:pt x="17137" y="52560"/>
                  <a:pt x="18095" y="72704"/>
                  <a:pt x="27873" y="87577"/>
                </a:cubicBezTo>
                <a:cubicBezTo>
                  <a:pt x="37652" y="102449"/>
                  <a:pt x="54317" y="109111"/>
                  <a:pt x="70077" y="104446"/>
                </a:cubicBez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https://journals.prous.com/journals/mf/20002202/html/mf220089/images/Ogura_f1.gif" id="117" name="Google Shape;117;p16"/>
          <p:cNvPicPr preferRelativeResize="0"/>
          <p:nvPr/>
        </p:nvPicPr>
        <p:blipFill rotWithShape="1">
          <a:blip r:embed="rId7">
            <a:alphaModFix/>
          </a:blip>
          <a:srcRect b="0" l="0" r="0" t="0"/>
          <a:stretch/>
        </p:blipFill>
        <p:spPr>
          <a:xfrm>
            <a:off x="0" y="2119409"/>
            <a:ext cx="2161860" cy="852391"/>
          </a:xfrm>
          <a:prstGeom prst="rect">
            <a:avLst/>
          </a:prstGeom>
          <a:noFill/>
          <a:ln>
            <a:noFill/>
          </a:ln>
        </p:spPr>
      </p:pic>
      <p:sp>
        <p:nvSpPr>
          <p:cNvPr id="118" name="Google Shape;118;p16"/>
          <p:cNvSpPr txBox="1"/>
          <p:nvPr>
            <p:ph type="title"/>
          </p:nvPr>
        </p:nvSpPr>
        <p:spPr>
          <a:xfrm>
            <a:off x="1981199" y="2595178"/>
            <a:ext cx="396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Calibri"/>
              <a:buNone/>
            </a:pPr>
            <a:r>
              <a:rPr b="1" lang="en-US" sz="2800"/>
              <a:t>Cells to Society: </a:t>
            </a:r>
            <a:br>
              <a:rPr b="1" lang="en-US" sz="2800"/>
            </a:br>
            <a:r>
              <a:rPr b="1" lang="en-US" sz="2800"/>
              <a:t>Studying the Brain</a:t>
            </a:r>
            <a:endParaRPr/>
          </a:p>
        </p:txBody>
      </p:sp>
      <p:sp>
        <p:nvSpPr>
          <p:cNvPr descr="https://joyfulpapist.files.wordpress.com/2011/01/blue-brain.jpg" id="119" name="Google Shape;119;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6"/>
          <p:cNvSpPr txBox="1"/>
          <p:nvPr/>
        </p:nvSpPr>
        <p:spPr>
          <a:xfrm>
            <a:off x="1828800" y="7937"/>
            <a:ext cx="3048000" cy="64769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200"/>
              <a:buFont typeface="Arial"/>
              <a:buNone/>
            </a:pPr>
            <a:r>
              <a:rPr b="1" lang="en-US" sz="2200" u="none">
                <a:solidFill>
                  <a:schemeClr val="dk1"/>
                </a:solidFill>
                <a:latin typeface="Calibri"/>
                <a:ea typeface="Calibri"/>
                <a:cs typeface="Calibri"/>
                <a:sym typeface="Calibri"/>
              </a:rPr>
              <a:t>Populations</a:t>
            </a:r>
            <a:endParaRPr/>
          </a:p>
        </p:txBody>
      </p:sp>
      <p:sp>
        <p:nvSpPr>
          <p:cNvPr id="121" name="Google Shape;121;p16"/>
          <p:cNvSpPr/>
          <p:nvPr/>
        </p:nvSpPr>
        <p:spPr>
          <a:xfrm>
            <a:off x="909236" y="3630708"/>
            <a:ext cx="726482"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Cells</a:t>
            </a:r>
            <a:endParaRPr/>
          </a:p>
        </p:txBody>
      </p:sp>
      <p:sp>
        <p:nvSpPr>
          <p:cNvPr id="122" name="Google Shape;122;p16"/>
          <p:cNvSpPr/>
          <p:nvPr/>
        </p:nvSpPr>
        <p:spPr>
          <a:xfrm>
            <a:off x="7049019" y="3372213"/>
            <a:ext cx="1003673"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Organs</a:t>
            </a:r>
            <a:endParaRPr/>
          </a:p>
        </p:txBody>
      </p:sp>
      <p:sp>
        <p:nvSpPr>
          <p:cNvPr id="123" name="Google Shape;123;p16"/>
          <p:cNvSpPr/>
          <p:nvPr/>
        </p:nvSpPr>
        <p:spPr>
          <a:xfrm>
            <a:off x="6072489" y="838200"/>
            <a:ext cx="1414041"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Organisms</a:t>
            </a:r>
            <a:endParaRPr/>
          </a:p>
        </p:txBody>
      </p:sp>
      <p:pic>
        <p:nvPicPr>
          <p:cNvPr descr="http://mediad.publicbroadcasting.net/p/upr/files/201311/plaques.jpg" id="124" name="Google Shape;124;p16"/>
          <p:cNvPicPr preferRelativeResize="0"/>
          <p:nvPr/>
        </p:nvPicPr>
        <p:blipFill rotWithShape="1">
          <a:blip r:embed="rId8">
            <a:alphaModFix/>
          </a:blip>
          <a:srcRect b="0" l="0" r="0" t="0"/>
          <a:stretch/>
        </p:blipFill>
        <p:spPr>
          <a:xfrm>
            <a:off x="2743200" y="5029067"/>
            <a:ext cx="2629456" cy="1828933"/>
          </a:xfrm>
          <a:prstGeom prst="rect">
            <a:avLst/>
          </a:prstGeom>
          <a:noFill/>
          <a:ln>
            <a:noFill/>
          </a:ln>
        </p:spPr>
      </p:pic>
      <p:sp>
        <p:nvSpPr>
          <p:cNvPr id="125" name="Google Shape;125;p16"/>
          <p:cNvSpPr/>
          <p:nvPr/>
        </p:nvSpPr>
        <p:spPr>
          <a:xfrm rot="-1599034">
            <a:off x="4196227" y="3965821"/>
            <a:ext cx="1641996" cy="412219"/>
          </a:xfrm>
          <a:prstGeom prst="rect">
            <a:avLst/>
          </a:prstGeom>
        </p:spPr>
        <p:txBody>
          <a:bodyPr>
            <a:prstTxWarp prst="textPlain"/>
          </a:bodyPr>
          <a:lstStyle/>
          <a:p>
            <a:pPr lvl="0" algn="l"/>
            <a:r>
              <a:rPr b="0" i="0">
                <a:ln>
                  <a:noFill/>
                </a:ln>
                <a:solidFill>
                  <a:schemeClr val="dk1"/>
                </a:solidFill>
                <a:latin typeface="Calibri"/>
              </a:rPr>
              <a:t>Clinicians</a:t>
            </a:r>
          </a:p>
        </p:txBody>
      </p:sp>
      <p:sp>
        <p:nvSpPr>
          <p:cNvPr id="126" name="Google Shape;126;p16"/>
          <p:cNvSpPr/>
          <p:nvPr/>
        </p:nvSpPr>
        <p:spPr>
          <a:xfrm rot="1184530">
            <a:off x="4079993" y="1920694"/>
            <a:ext cx="1984902" cy="501690"/>
          </a:xfrm>
          <a:prstGeom prst="rect">
            <a:avLst/>
          </a:prstGeom>
        </p:spPr>
        <p:txBody>
          <a:bodyPr>
            <a:prstTxWarp prst="textPlain"/>
          </a:bodyPr>
          <a:lstStyle/>
          <a:p>
            <a:pPr lvl="0" algn="l"/>
            <a:r>
              <a:rPr b="0" i="0">
                <a:ln>
                  <a:noFill/>
                </a:ln>
                <a:solidFill>
                  <a:schemeClr val="dk1"/>
                </a:solidFill>
                <a:latin typeface="Calibri"/>
              </a:rPr>
              <a:t>Epidemiologists</a:t>
            </a:r>
          </a:p>
        </p:txBody>
      </p:sp>
      <p:sp>
        <p:nvSpPr>
          <p:cNvPr id="127" name="Google Shape;127;p16"/>
          <p:cNvSpPr/>
          <p:nvPr/>
        </p:nvSpPr>
        <p:spPr>
          <a:xfrm rot="6349709">
            <a:off x="4584853" y="2947035"/>
            <a:ext cx="1906470" cy="992606"/>
          </a:xfrm>
          <a:prstGeom prst="rect">
            <a:avLst/>
          </a:prstGeom>
        </p:spPr>
        <p:txBody>
          <a:bodyPr>
            <a:prstTxWarp prst="textPlain"/>
          </a:bodyPr>
          <a:lstStyle/>
          <a:p>
            <a:pPr lvl="0" algn="l"/>
            <a:r>
              <a:rPr b="0" i="0">
                <a:ln>
                  <a:noFill/>
                </a:ln>
                <a:solidFill>
                  <a:schemeClr val="dk1"/>
                </a:solidFill>
                <a:latin typeface="Calibri"/>
              </a:rPr>
              <a:t>Psychologists</a:t>
            </a:r>
          </a:p>
        </p:txBody>
      </p:sp>
      <p:sp>
        <p:nvSpPr>
          <p:cNvPr id="128" name="Google Shape;128;p16"/>
          <p:cNvSpPr/>
          <p:nvPr/>
        </p:nvSpPr>
        <p:spPr>
          <a:xfrm rot="1551163">
            <a:off x="1737342" y="3192213"/>
            <a:ext cx="2716687" cy="1341006"/>
          </a:xfrm>
          <a:prstGeom prst="rect">
            <a:avLst/>
          </a:prstGeom>
        </p:spPr>
        <p:txBody>
          <a:bodyPr>
            <a:prstTxWarp prst="textPlain"/>
          </a:bodyPr>
          <a:lstStyle/>
          <a:p>
            <a:pPr lvl="0" algn="l"/>
            <a:r>
              <a:rPr b="0" i="0">
                <a:ln>
                  <a:noFill/>
                </a:ln>
                <a:solidFill>
                  <a:schemeClr val="dk1"/>
                </a:solidFill>
                <a:latin typeface="Calibri"/>
              </a:rPr>
              <a:t>Basic Scientists</a:t>
            </a:r>
          </a:p>
        </p:txBody>
      </p:sp>
      <p:sp>
        <p:nvSpPr>
          <p:cNvPr id="129" name="Google Shape;129;p16"/>
          <p:cNvSpPr/>
          <p:nvPr/>
        </p:nvSpPr>
        <p:spPr>
          <a:xfrm>
            <a:off x="779549" y="1739060"/>
            <a:ext cx="1388522"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Molecules</a:t>
            </a:r>
            <a:endParaRPr/>
          </a:p>
        </p:txBody>
      </p:sp>
      <p:sp>
        <p:nvSpPr>
          <p:cNvPr id="130" name="Google Shape;130;p16"/>
          <p:cNvSpPr/>
          <p:nvPr/>
        </p:nvSpPr>
        <p:spPr>
          <a:xfrm>
            <a:off x="3450881" y="4674513"/>
            <a:ext cx="102303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Tissues</a:t>
            </a:r>
            <a:endParaRPr/>
          </a:p>
        </p:txBody>
      </p:sp>
      <p:sp>
        <p:nvSpPr>
          <p:cNvPr id="131" name="Google Shape;131;p16"/>
          <p:cNvSpPr/>
          <p:nvPr/>
        </p:nvSpPr>
        <p:spPr>
          <a:xfrm>
            <a:off x="6072489" y="5715000"/>
            <a:ext cx="1318911" cy="22853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6"/>
          <p:cNvSpPr/>
          <p:nvPr/>
        </p:nvSpPr>
        <p:spPr>
          <a:xfrm>
            <a:off x="7550855" y="3846151"/>
            <a:ext cx="1318911" cy="228533"/>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131"/>
                                        </p:tgtEl>
                                        <p:attrNameLst>
                                          <p:attrName>ppt_y</p:attrName>
                                        </p:attrNameLst>
                                      </p:cBhvr>
                                      <p:tavLst>
                                        <p:tav fmla="" tm="0">
                                          <p:val>
                                            <p:strVal val="#ppt_y"/>
                                          </p:val>
                                        </p:tav>
                                        <p:tav fmla="" tm="100000">
                                          <p:val>
                                            <p:strVal val="#ppt_y+1"/>
                                          </p:val>
                                        </p:tav>
                                      </p:tavLst>
                                    </p:anim>
                                    <p:set>
                                      <p:cBhvr>
                                        <p:cTn dur="1" fill="hold">
                                          <p:stCondLst>
                                            <p:cond delay="500"/>
                                          </p:stCondLst>
                                        </p:cTn>
                                        <p:tgtEl>
                                          <p:spTgt spid="13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132"/>
                                        </p:tgtEl>
                                        <p:attrNameLst>
                                          <p:attrName>ppt_y</p:attrName>
                                        </p:attrNameLst>
                                      </p:cBhvr>
                                      <p:tavLst>
                                        <p:tav fmla="" tm="0">
                                          <p:val>
                                            <p:strVal val="#ppt_y"/>
                                          </p:val>
                                        </p:tav>
                                        <p:tav fmla="" tm="100000">
                                          <p:val>
                                            <p:strVal val="#ppt_y+1"/>
                                          </p:val>
                                        </p:tav>
                                      </p:tavLst>
                                    </p:anim>
                                    <p:set>
                                      <p:cBhvr>
                                        <p:cTn dur="1" fill="hold">
                                          <p:stCondLst>
                                            <p:cond delay="500"/>
                                          </p:stCondLst>
                                        </p:cTn>
                                        <p:tgtEl>
                                          <p:spTgt spid="1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2"/>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What’s Different in Mammals?</a:t>
            </a:r>
            <a:endParaRPr/>
          </a:p>
        </p:txBody>
      </p:sp>
      <p:sp>
        <p:nvSpPr>
          <p:cNvPr id="501" name="Google Shape;501;p52"/>
          <p:cNvSpPr txBox="1"/>
          <p:nvPr>
            <p:ph idx="1" type="body"/>
          </p:nvPr>
        </p:nvSpPr>
        <p:spPr>
          <a:xfrm>
            <a:off x="5715000" y="4277572"/>
            <a:ext cx="2971800" cy="235182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800"/>
              <a:t>Thick apical junctions develop in older mice!</a:t>
            </a:r>
            <a:endParaRPr sz="2800"/>
          </a:p>
        </p:txBody>
      </p:sp>
      <p:pic>
        <p:nvPicPr>
          <p:cNvPr id="502" name="Google Shape;502;p52"/>
          <p:cNvPicPr preferRelativeResize="0"/>
          <p:nvPr/>
        </p:nvPicPr>
        <p:blipFill rotWithShape="1">
          <a:blip r:embed="rId3">
            <a:alphaModFix/>
          </a:blip>
          <a:srcRect b="14144" l="17940" r="48308" t="24672"/>
          <a:stretch/>
        </p:blipFill>
        <p:spPr>
          <a:xfrm>
            <a:off x="228600" y="990600"/>
            <a:ext cx="5486400" cy="5591620"/>
          </a:xfrm>
          <a:prstGeom prst="rect">
            <a:avLst/>
          </a:prstGeom>
          <a:noFill/>
          <a:ln>
            <a:noFill/>
          </a:ln>
        </p:spPr>
      </p:pic>
      <p:pic>
        <p:nvPicPr>
          <p:cNvPr descr="An external file that holds a picture, illustration, etc.&#10;Object name is zns9991451470002.jpg" id="503" name="Google Shape;503;p52"/>
          <p:cNvPicPr preferRelativeResize="0"/>
          <p:nvPr/>
        </p:nvPicPr>
        <p:blipFill rotWithShape="1">
          <a:blip r:embed="rId4">
            <a:alphaModFix/>
          </a:blip>
          <a:srcRect b="0" l="45603" r="22244" t="60078"/>
          <a:stretch/>
        </p:blipFill>
        <p:spPr>
          <a:xfrm>
            <a:off x="5785780" y="990600"/>
            <a:ext cx="3100223" cy="3236305"/>
          </a:xfrm>
          <a:prstGeom prst="rect">
            <a:avLst/>
          </a:prstGeom>
          <a:noFill/>
          <a:ln>
            <a:noFill/>
          </a:ln>
        </p:spPr>
      </p:pic>
      <p:pic>
        <p:nvPicPr>
          <p:cNvPr descr="http://miphone-wallpapers.com/backgrounds/hatchling.png" id="504" name="Google Shape;504;p52"/>
          <p:cNvPicPr preferRelativeResize="0"/>
          <p:nvPr/>
        </p:nvPicPr>
        <p:blipFill rotWithShape="1">
          <a:blip r:embed="rId5">
            <a:alphaModFix/>
          </a:blip>
          <a:srcRect b="23066" l="0" r="0" t="29038"/>
          <a:stretch/>
        </p:blipFill>
        <p:spPr>
          <a:xfrm>
            <a:off x="324699" y="3009554"/>
            <a:ext cx="993670" cy="713874"/>
          </a:xfrm>
          <a:prstGeom prst="rect">
            <a:avLst/>
          </a:prstGeom>
          <a:noFill/>
          <a:ln>
            <a:noFill/>
          </a:ln>
        </p:spPr>
      </p:pic>
      <p:pic>
        <p:nvPicPr>
          <p:cNvPr descr="http://i.telegraph.co.uk/multimedia/archive/01661/p_anne-chicken_1661204b.jpg" id="505" name="Google Shape;505;p52"/>
          <p:cNvPicPr preferRelativeResize="0"/>
          <p:nvPr/>
        </p:nvPicPr>
        <p:blipFill rotWithShape="1">
          <a:blip r:embed="rId6">
            <a:alphaModFix/>
          </a:blip>
          <a:srcRect b="0" l="0" r="0" t="0"/>
          <a:stretch/>
        </p:blipFill>
        <p:spPr>
          <a:xfrm>
            <a:off x="3032437" y="3124200"/>
            <a:ext cx="1004545" cy="628651"/>
          </a:xfrm>
          <a:prstGeom prst="rect">
            <a:avLst/>
          </a:prstGeom>
          <a:noFill/>
          <a:ln>
            <a:noFill/>
          </a:ln>
        </p:spPr>
      </p:pic>
      <p:pic>
        <p:nvPicPr>
          <p:cNvPr descr="http://www.nature.com/nprot/journal/v7/n9/images/nprot.2012.099-F2.jpg" id="506" name="Google Shape;506;p52"/>
          <p:cNvPicPr preferRelativeResize="0"/>
          <p:nvPr/>
        </p:nvPicPr>
        <p:blipFill rotWithShape="1">
          <a:blip r:embed="rId7">
            <a:alphaModFix/>
          </a:blip>
          <a:srcRect b="50000" l="0" r="76004" t="0"/>
          <a:stretch/>
        </p:blipFill>
        <p:spPr>
          <a:xfrm>
            <a:off x="304800" y="5791200"/>
            <a:ext cx="756997" cy="762000"/>
          </a:xfrm>
          <a:prstGeom prst="rect">
            <a:avLst/>
          </a:prstGeom>
          <a:noFill/>
          <a:ln>
            <a:noFill/>
          </a:ln>
        </p:spPr>
      </p:pic>
      <p:pic>
        <p:nvPicPr>
          <p:cNvPr descr="http://vignette4.wikia.nocookie.net/animalcrossing/images/b/b7/Mouse.jpg/revision/latest?cb=20120522000532" id="507" name="Google Shape;507;p52"/>
          <p:cNvPicPr preferRelativeResize="0"/>
          <p:nvPr/>
        </p:nvPicPr>
        <p:blipFill rotWithShape="1">
          <a:blip r:embed="rId8">
            <a:alphaModFix/>
          </a:blip>
          <a:srcRect b="0" l="0" r="0" t="0"/>
          <a:stretch/>
        </p:blipFill>
        <p:spPr>
          <a:xfrm>
            <a:off x="3042945" y="5562600"/>
            <a:ext cx="919455" cy="9194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11" name="Shape 511"/>
        <p:cNvGrpSpPr/>
        <p:nvPr/>
      </p:nvGrpSpPr>
      <p:grpSpPr>
        <a:xfrm>
          <a:off x="0" y="0"/>
          <a:ext cx="0" cy="0"/>
          <a:chOff x="0" y="0"/>
          <a:chExt cx="0" cy="0"/>
        </a:xfrm>
      </p:grpSpPr>
      <p:sp>
        <p:nvSpPr>
          <p:cNvPr id="512" name="Google Shape;512;p53"/>
          <p:cNvSpPr txBox="1"/>
          <p:nvPr>
            <p:ph type="title"/>
          </p:nvPr>
        </p:nvSpPr>
        <p:spPr>
          <a:xfrm>
            <a:off x="457200" y="-2286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800"/>
              <a:buFont typeface="Calibri"/>
              <a:buNone/>
            </a:pPr>
            <a:r>
              <a:rPr lang="en-US" sz="2800">
                <a:solidFill>
                  <a:schemeClr val="lt1"/>
                </a:solidFill>
              </a:rPr>
              <a:t>Thicker junctions restrict response to damage</a:t>
            </a:r>
            <a:endParaRPr sz="2800">
              <a:solidFill>
                <a:schemeClr val="lt1"/>
              </a:solidFill>
            </a:endParaRPr>
          </a:p>
        </p:txBody>
      </p:sp>
      <p:pic>
        <p:nvPicPr>
          <p:cNvPr id="513" name="Google Shape;513;p53"/>
          <p:cNvPicPr preferRelativeResize="0"/>
          <p:nvPr>
            <p:ph idx="1" type="body"/>
          </p:nvPr>
        </p:nvPicPr>
        <p:blipFill rotWithShape="1">
          <a:blip r:embed="rId3">
            <a:alphaModFix/>
          </a:blip>
          <a:srcRect b="0" l="0" r="0" t="0"/>
          <a:stretch/>
        </p:blipFill>
        <p:spPr>
          <a:xfrm>
            <a:off x="1196213" y="685800"/>
            <a:ext cx="6880987" cy="5422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Mechanical Signals</a:t>
            </a:r>
            <a:endParaRPr/>
          </a:p>
        </p:txBody>
      </p:sp>
      <p:sp>
        <p:nvSpPr>
          <p:cNvPr id="520" name="Google Shape;520;p54"/>
          <p:cNvSpPr txBox="1"/>
          <p:nvPr>
            <p:ph idx="1" type="body"/>
          </p:nvPr>
        </p:nvSpPr>
        <p:spPr>
          <a:xfrm>
            <a:off x="460375" y="1905000"/>
            <a:ext cx="3654425"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It’s amazing what a bit of tension can do…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rPr lang="en-US"/>
              <a:t>-cell shape change</a:t>
            </a:r>
            <a:endParaRPr/>
          </a:p>
          <a:p>
            <a:pPr indent="0" lvl="0" marL="0" rtl="0" algn="l">
              <a:lnSpc>
                <a:spcPct val="90000"/>
              </a:lnSpc>
              <a:spcBef>
                <a:spcPts val="640"/>
              </a:spcBef>
              <a:spcAft>
                <a:spcPts val="0"/>
              </a:spcAft>
              <a:buClr>
                <a:schemeClr val="dk1"/>
              </a:buClr>
              <a:buSzPts val="3200"/>
              <a:buNone/>
            </a:pPr>
            <a:r>
              <a:rPr lang="en-US"/>
              <a:t>-cell migration</a:t>
            </a:r>
            <a:endParaRPr/>
          </a:p>
          <a:p>
            <a:pPr indent="0" lvl="0" marL="0" rtl="0" algn="l">
              <a:lnSpc>
                <a:spcPct val="90000"/>
              </a:lnSpc>
              <a:spcBef>
                <a:spcPts val="640"/>
              </a:spcBef>
              <a:spcAft>
                <a:spcPts val="0"/>
              </a:spcAft>
              <a:buClr>
                <a:schemeClr val="dk1"/>
              </a:buClr>
              <a:buSzPts val="3200"/>
              <a:buNone/>
            </a:pPr>
            <a:r>
              <a:rPr lang="en-US"/>
              <a:t>-cell proliferation</a:t>
            </a:r>
            <a:endParaRPr/>
          </a:p>
          <a:p>
            <a:pPr indent="0" lvl="0" marL="0" rtl="0" algn="l">
              <a:lnSpc>
                <a:spcPct val="90000"/>
              </a:lnSpc>
              <a:spcBef>
                <a:spcPts val="640"/>
              </a:spcBef>
              <a:spcAft>
                <a:spcPts val="0"/>
              </a:spcAft>
              <a:buClr>
                <a:schemeClr val="dk1"/>
              </a:buClr>
              <a:buSzPts val="3200"/>
              <a:buNone/>
            </a:pPr>
            <a:r>
              <a:rPr lang="en-US"/>
              <a:t>-cell differentiation</a:t>
            </a:r>
            <a:endParaRPr/>
          </a:p>
        </p:txBody>
      </p:sp>
      <p:sp>
        <p:nvSpPr>
          <p:cNvPr descr="Image result for doorbell" id="521" name="Google Shape;521;p5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doorbell" id="522" name="Google Shape;522;p5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s://s-media-cache-ak0.pinimg.com/236x/6b/72/5b/6b725b2809d3fac3ae9cd9a8627ea8e1.jpg" id="523" name="Google Shape;523;p54"/>
          <p:cNvPicPr preferRelativeResize="0"/>
          <p:nvPr/>
        </p:nvPicPr>
        <p:blipFill rotWithShape="1">
          <a:blip r:embed="rId3">
            <a:alphaModFix/>
          </a:blip>
          <a:srcRect b="6783" l="0" r="0" t="0"/>
          <a:stretch/>
        </p:blipFill>
        <p:spPr>
          <a:xfrm>
            <a:off x="4383361" y="1333609"/>
            <a:ext cx="3998639" cy="49909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Hypothesis</a:t>
            </a:r>
            <a:endParaRPr/>
          </a:p>
        </p:txBody>
      </p:sp>
      <p:sp>
        <p:nvSpPr>
          <p:cNvPr id="529" name="Google Shape;529;p5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a:t>Reinforcement of apical junctions limits plasticity and regeneration in aging mammals.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So are we correct?</a:t>
            </a:r>
            <a:endParaRPr/>
          </a:p>
          <a:p>
            <a:pPr indent="0" lvl="0" marL="0" rtl="0" algn="l">
              <a:spcBef>
                <a:spcPts val="640"/>
              </a:spcBef>
              <a:spcAft>
                <a:spcPts val="0"/>
              </a:spcAft>
              <a:buClr>
                <a:schemeClr val="dk1"/>
              </a:buClr>
              <a:buSzPts val="3200"/>
              <a:buNone/>
            </a:pPr>
            <a:r>
              <a:rPr lang="en-US"/>
              <a:t>We don’t know yet!</a:t>
            </a:r>
            <a:endParaRPr/>
          </a:p>
          <a:p>
            <a:pPr indent="0" lvl="0" marL="0" rtl="0" algn="l">
              <a:spcBef>
                <a:spcPts val="640"/>
              </a:spcBef>
              <a:spcAft>
                <a:spcPts val="0"/>
              </a:spcAft>
              <a:buClr>
                <a:schemeClr val="dk1"/>
              </a:buClr>
              <a:buSzPts val="3200"/>
              <a:buNone/>
            </a:pPr>
            <a:r>
              <a:rPr lang="en-US"/>
              <a:t>(to be continued…)</a:t>
            </a:r>
            <a:endParaRPr/>
          </a:p>
        </p:txBody>
      </p:sp>
      <p:pic>
        <p:nvPicPr>
          <p:cNvPr descr="An external file that holds a picture, illustration, etc.&#10;Object name is zns9991451470002.jpg" id="530" name="Google Shape;530;p55"/>
          <p:cNvPicPr preferRelativeResize="0"/>
          <p:nvPr/>
        </p:nvPicPr>
        <p:blipFill rotWithShape="1">
          <a:blip r:embed="rId3">
            <a:alphaModFix/>
          </a:blip>
          <a:srcRect b="0" l="45603" r="22244" t="60078"/>
          <a:stretch/>
        </p:blipFill>
        <p:spPr>
          <a:xfrm>
            <a:off x="4495800" y="2866103"/>
            <a:ext cx="3632597" cy="37920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Take Home Points</a:t>
            </a:r>
            <a:endParaRPr/>
          </a:p>
        </p:txBody>
      </p:sp>
      <p:sp>
        <p:nvSpPr>
          <p:cNvPr id="537" name="Google Shape;537;p56"/>
          <p:cNvSpPr txBox="1"/>
          <p:nvPr>
            <p:ph idx="1" type="body"/>
          </p:nvPr>
        </p:nvSpPr>
        <p:spPr>
          <a:xfrm>
            <a:off x="457200" y="1600200"/>
            <a:ext cx="38862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Wear a helmet!</a:t>
            </a:r>
            <a:endParaRPr/>
          </a:p>
          <a:p>
            <a:pPr indent="-342900" lvl="0" marL="342900" rtl="0" algn="l">
              <a:spcBef>
                <a:spcPts val="480"/>
              </a:spcBef>
              <a:spcAft>
                <a:spcPts val="0"/>
              </a:spcAft>
              <a:buClr>
                <a:schemeClr val="dk1"/>
              </a:buClr>
              <a:buSzPts val="2400"/>
              <a:buChar char="•"/>
            </a:pPr>
            <a:r>
              <a:rPr lang="en-US" sz="2400"/>
              <a:t>Wear earplugs at concerts!</a:t>
            </a:r>
            <a:endParaRPr/>
          </a:p>
          <a:p>
            <a:pPr indent="-342900" lvl="0" marL="342900" rtl="0" algn="l">
              <a:spcBef>
                <a:spcPts val="480"/>
              </a:spcBef>
              <a:spcAft>
                <a:spcPts val="0"/>
              </a:spcAft>
              <a:buClr>
                <a:schemeClr val="dk1"/>
              </a:buClr>
              <a:buSzPts val="2400"/>
              <a:buChar char="•"/>
            </a:pPr>
            <a:r>
              <a:rPr lang="en-US" sz="2400"/>
              <a:t>Avoid ticks!</a:t>
            </a:r>
            <a:endParaRPr/>
          </a:p>
          <a:p>
            <a:pPr indent="-342900" lvl="0" marL="342900" rtl="0" algn="l">
              <a:spcBef>
                <a:spcPts val="480"/>
              </a:spcBef>
              <a:spcAft>
                <a:spcPts val="0"/>
              </a:spcAft>
              <a:buClr>
                <a:schemeClr val="dk1"/>
              </a:buClr>
              <a:buSzPts val="2400"/>
              <a:buChar char="•"/>
            </a:pPr>
            <a:r>
              <a:rPr lang="en-US" sz="2400"/>
              <a:t>USE YOUR BRAIN!</a:t>
            </a:r>
            <a:endParaRPr/>
          </a:p>
          <a:p>
            <a:pPr indent="-285750" lvl="1" marL="742950" rtl="0" algn="l">
              <a:spcBef>
                <a:spcPts val="400"/>
              </a:spcBef>
              <a:spcAft>
                <a:spcPts val="0"/>
              </a:spcAft>
              <a:buClr>
                <a:schemeClr val="dk1"/>
              </a:buClr>
              <a:buSzPts val="2000"/>
              <a:buChar char="–"/>
            </a:pPr>
            <a:r>
              <a:rPr lang="en-US" sz="2000"/>
              <a:t>Learn biology and chemistry (and math and writing and and and…) so you can help unlock the brain’s secrets one day!</a:t>
            </a:r>
            <a:endParaRPr sz="2000"/>
          </a:p>
        </p:txBody>
      </p:sp>
      <p:pic>
        <p:nvPicPr>
          <p:cNvPr descr="http://nycprowler.com/prowler/wp-content/uploads/2013/08/Watermelon-helmet-wearing-funny-people-images-pictures-photos-14.jpg" id="538" name="Google Shape;538;p56"/>
          <p:cNvPicPr preferRelativeResize="0"/>
          <p:nvPr/>
        </p:nvPicPr>
        <p:blipFill rotWithShape="1">
          <a:blip r:embed="rId3">
            <a:alphaModFix/>
          </a:blip>
          <a:srcRect b="0" l="0" r="0" t="0"/>
          <a:stretch/>
        </p:blipFill>
        <p:spPr>
          <a:xfrm>
            <a:off x="5105400" y="1305232"/>
            <a:ext cx="3381598" cy="2265672"/>
          </a:xfrm>
          <a:prstGeom prst="rect">
            <a:avLst/>
          </a:prstGeom>
          <a:noFill/>
          <a:ln>
            <a:noFill/>
          </a:ln>
        </p:spPr>
      </p:pic>
      <p:pic>
        <p:nvPicPr>
          <p:cNvPr descr="http://f00.inventorspot.com/images/Ladybuds_howto.jpg" id="539" name="Google Shape;539;p56"/>
          <p:cNvPicPr preferRelativeResize="0"/>
          <p:nvPr/>
        </p:nvPicPr>
        <p:blipFill rotWithShape="1">
          <a:blip r:embed="rId4">
            <a:alphaModFix/>
          </a:blip>
          <a:srcRect b="0" l="0" r="0" t="0"/>
          <a:stretch/>
        </p:blipFill>
        <p:spPr>
          <a:xfrm>
            <a:off x="5105401" y="3733800"/>
            <a:ext cx="3381598" cy="27787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57"/>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Acknowledgements</a:t>
            </a:r>
            <a:endParaRPr/>
          </a:p>
        </p:txBody>
      </p:sp>
      <p:sp>
        <p:nvSpPr>
          <p:cNvPr id="545" name="Google Shape;545;p57"/>
          <p:cNvSpPr txBox="1"/>
          <p:nvPr>
            <p:ph idx="1" type="body"/>
          </p:nvPr>
        </p:nvSpPr>
        <p:spPr>
          <a:xfrm>
            <a:off x="4343400" y="4343400"/>
            <a:ext cx="4114800" cy="1981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960"/>
              <a:buChar char="•"/>
            </a:pPr>
            <a:r>
              <a:rPr lang="en-US" sz="2960"/>
              <a:t>UVA Neuroscience</a:t>
            </a:r>
            <a:endParaRPr/>
          </a:p>
          <a:p>
            <a:pPr indent="-342900" lvl="0" marL="342900" rtl="0" algn="l">
              <a:lnSpc>
                <a:spcPct val="80000"/>
              </a:lnSpc>
              <a:spcBef>
                <a:spcPts val="592"/>
              </a:spcBef>
              <a:spcAft>
                <a:spcPts val="0"/>
              </a:spcAft>
              <a:buClr>
                <a:schemeClr val="dk1"/>
              </a:buClr>
              <a:buSzPts val="2960"/>
              <a:buChar char="•"/>
            </a:pPr>
            <a:r>
              <a:rPr lang="en-US" sz="2960"/>
              <a:t>UVA Med</a:t>
            </a:r>
            <a:endParaRPr/>
          </a:p>
          <a:p>
            <a:pPr indent="-342900" lvl="0" marL="342900" rtl="0" algn="l">
              <a:lnSpc>
                <a:spcPct val="80000"/>
              </a:lnSpc>
              <a:spcBef>
                <a:spcPts val="592"/>
              </a:spcBef>
              <a:spcAft>
                <a:spcPts val="0"/>
              </a:spcAft>
              <a:buClr>
                <a:schemeClr val="dk1"/>
              </a:buClr>
              <a:buSzPts val="2960"/>
              <a:buChar char="•"/>
            </a:pPr>
            <a:r>
              <a:rPr lang="en-US" sz="2960"/>
              <a:t>UVA MSTP</a:t>
            </a:r>
            <a:endParaRPr/>
          </a:p>
          <a:p>
            <a:pPr indent="-342900" lvl="0" marL="342900" rtl="0" algn="l">
              <a:lnSpc>
                <a:spcPct val="80000"/>
              </a:lnSpc>
              <a:spcBef>
                <a:spcPts val="592"/>
              </a:spcBef>
              <a:spcAft>
                <a:spcPts val="0"/>
              </a:spcAft>
              <a:buClr>
                <a:schemeClr val="dk1"/>
              </a:buClr>
              <a:buSzPts val="2960"/>
              <a:buChar char="•"/>
            </a:pPr>
            <a:r>
              <a:rPr lang="en-US" sz="2960"/>
              <a:t>NIH</a:t>
            </a:r>
            <a:endParaRPr/>
          </a:p>
          <a:p>
            <a:pPr indent="-154940" lvl="0" marL="342900" rtl="0" algn="l">
              <a:lnSpc>
                <a:spcPct val="80000"/>
              </a:lnSpc>
              <a:spcBef>
                <a:spcPts val="592"/>
              </a:spcBef>
              <a:spcAft>
                <a:spcPts val="0"/>
              </a:spcAft>
              <a:buClr>
                <a:schemeClr val="dk1"/>
              </a:buClr>
              <a:buSzPts val="2960"/>
              <a:buNone/>
            </a:pPr>
            <a:r>
              <a:t/>
            </a:r>
            <a:endParaRPr sz="2960"/>
          </a:p>
          <a:p>
            <a:pPr indent="0" lvl="0" marL="0" rtl="0" algn="l">
              <a:lnSpc>
                <a:spcPct val="80000"/>
              </a:lnSpc>
              <a:spcBef>
                <a:spcPts val="592"/>
              </a:spcBef>
              <a:spcAft>
                <a:spcPts val="0"/>
              </a:spcAft>
              <a:buClr>
                <a:schemeClr val="dk1"/>
              </a:buClr>
              <a:buSzPts val="2960"/>
              <a:buNone/>
            </a:pPr>
            <a:r>
              <a:t/>
            </a:r>
            <a:endParaRPr sz="2960"/>
          </a:p>
          <a:p>
            <a:pPr indent="0" lvl="0" marL="0" rtl="0" algn="l">
              <a:lnSpc>
                <a:spcPct val="80000"/>
              </a:lnSpc>
              <a:spcBef>
                <a:spcPts val="333"/>
              </a:spcBef>
              <a:spcAft>
                <a:spcPts val="0"/>
              </a:spcAft>
              <a:buClr>
                <a:schemeClr val="dk1"/>
              </a:buClr>
              <a:buSzPts val="1665"/>
              <a:buNone/>
            </a:pPr>
            <a:r>
              <a:t/>
            </a:r>
            <a:endParaRPr sz="1665"/>
          </a:p>
        </p:txBody>
      </p:sp>
      <p:sp>
        <p:nvSpPr>
          <p:cNvPr id="546" name="Google Shape;546;p57"/>
          <p:cNvSpPr txBox="1"/>
          <p:nvPr/>
        </p:nvSpPr>
        <p:spPr>
          <a:xfrm>
            <a:off x="609600" y="1447800"/>
            <a:ext cx="41148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HMSA Staff</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Karen Ye</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Katina Dudley</a:t>
            </a:r>
            <a:endParaRPr/>
          </a:p>
          <a:p>
            <a:pPr indent="-342900" lvl="0" marL="342900" marR="0" rtl="0" algn="l">
              <a:spcBef>
                <a:spcPts val="640"/>
              </a:spcBef>
              <a:spcAft>
                <a:spcPts val="0"/>
              </a:spcAft>
              <a:buClr>
                <a:schemeClr val="dk1"/>
              </a:buClr>
              <a:buSzPts val="3200"/>
              <a:buFont typeface="Arial"/>
              <a:buChar char="•"/>
            </a:pPr>
            <a:r>
              <a:rPr lang="en-US" sz="3200">
                <a:solidFill>
                  <a:schemeClr val="dk1"/>
                </a:solidFill>
                <a:latin typeface="Calibri"/>
                <a:ea typeface="Calibri"/>
                <a:cs typeface="Calibri"/>
                <a:sym typeface="Calibri"/>
              </a:rPr>
              <a:t>Lab Members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Jeff Corwin</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Anna Andreeva</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Lorela Ciraku</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Ben Thiede</a:t>
            </a:r>
            <a:endParaRPr b="0" i="0" sz="2800" u="none" cap="none" strike="noStrike">
              <a:solidFill>
                <a:schemeClr val="dk1"/>
              </a:solidFill>
              <a:latin typeface="Calibri"/>
              <a:ea typeface="Calibri"/>
              <a:cs typeface="Calibri"/>
              <a:sym typeface="Calibri"/>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Joe Burns</a:t>
            </a:r>
            <a:endParaRPr/>
          </a:p>
          <a:p>
            <a:pPr indent="-107950" lvl="1" marL="74295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descr="http://upload.wikimedia.org/wikipedia/commons/4/48/Coolidge_after_signing_indian_treaty.jpg" id="547" name="Google Shape;547;p57"/>
          <p:cNvPicPr preferRelativeResize="0"/>
          <p:nvPr/>
        </p:nvPicPr>
        <p:blipFill rotWithShape="1">
          <a:blip r:embed="rId3">
            <a:alphaModFix/>
          </a:blip>
          <a:srcRect b="0" l="0" r="0" t="0"/>
          <a:stretch/>
        </p:blipFill>
        <p:spPr>
          <a:xfrm>
            <a:off x="4495800" y="1143000"/>
            <a:ext cx="2819400" cy="31513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Thanks!!!</a:t>
            </a:r>
            <a:endParaRPr/>
          </a:p>
        </p:txBody>
      </p:sp>
      <p:sp>
        <p:nvSpPr>
          <p:cNvPr id="553" name="Google Shape;553;p58"/>
          <p:cNvSpPr txBox="1"/>
          <p:nvPr>
            <p:ph idx="1" type="body"/>
          </p:nvPr>
        </p:nvSpPr>
        <p:spPr>
          <a:xfrm>
            <a:off x="457200" y="1600200"/>
            <a:ext cx="8229600" cy="5257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a:p>
            <a:pPr indent="0" lvl="0" marL="0" rtl="0" algn="ctr">
              <a:lnSpc>
                <a:spcPct val="90000"/>
              </a:lnSpc>
              <a:spcBef>
                <a:spcPts val="640"/>
              </a:spcBef>
              <a:spcAft>
                <a:spcPts val="0"/>
              </a:spcAft>
              <a:buClr>
                <a:schemeClr val="dk1"/>
              </a:buClr>
              <a:buSzPts val="3200"/>
              <a:buNone/>
            </a:pPr>
            <a:r>
              <a:rPr lang="en-US"/>
              <a:t>Good luck and always ask questions!</a:t>
            </a:r>
            <a:endParaRPr/>
          </a:p>
        </p:txBody>
      </p:sp>
      <p:pic>
        <p:nvPicPr>
          <p:cNvPr descr="http://www.geneticsandsociety.org/img/original/Brain1.jpg" id="554" name="Google Shape;554;p58"/>
          <p:cNvPicPr preferRelativeResize="0"/>
          <p:nvPr/>
        </p:nvPicPr>
        <p:blipFill rotWithShape="1">
          <a:blip r:embed="rId3">
            <a:alphaModFix/>
          </a:blip>
          <a:srcRect b="0" l="0" r="0" t="0"/>
          <a:stretch/>
        </p:blipFill>
        <p:spPr>
          <a:xfrm>
            <a:off x="2438400" y="1264270"/>
            <a:ext cx="4419600" cy="4419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The Sensory Epithelium</a:t>
            </a:r>
            <a:endParaRPr/>
          </a:p>
        </p:txBody>
      </p:sp>
      <p:sp>
        <p:nvSpPr>
          <p:cNvPr id="560" name="Google Shape;560;p59"/>
          <p:cNvSpPr txBox="1"/>
          <p:nvPr>
            <p:ph idx="1" type="body"/>
          </p:nvPr>
        </p:nvSpPr>
        <p:spPr>
          <a:xfrm>
            <a:off x="457200" y="11430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Cochlear</a:t>
            </a:r>
            <a:endParaRPr/>
          </a:p>
          <a:p>
            <a:pPr indent="-285750" lvl="1" marL="742950" rtl="0" algn="l">
              <a:spcBef>
                <a:spcPts val="400"/>
              </a:spcBef>
              <a:spcAft>
                <a:spcPts val="0"/>
              </a:spcAft>
              <a:buClr>
                <a:schemeClr val="dk1"/>
              </a:buClr>
              <a:buSzPts val="2000"/>
              <a:buChar char="–"/>
            </a:pPr>
            <a:r>
              <a:rPr lang="en-US" sz="2000"/>
              <a:t>More specialized</a:t>
            </a:r>
            <a:endParaRPr/>
          </a:p>
          <a:p>
            <a:pPr indent="-285750" lvl="1" marL="742950" rtl="0" algn="l">
              <a:spcBef>
                <a:spcPts val="400"/>
              </a:spcBef>
              <a:spcAft>
                <a:spcPts val="0"/>
              </a:spcAft>
              <a:buClr>
                <a:schemeClr val="dk1"/>
              </a:buClr>
              <a:buSzPts val="2000"/>
              <a:buChar char="–"/>
            </a:pPr>
            <a:r>
              <a:rPr lang="en-US" sz="2000"/>
              <a:t>More evolutionary distance</a:t>
            </a:r>
            <a:endParaRPr/>
          </a:p>
          <a:p>
            <a:pPr indent="0" lvl="1" marL="457200" rtl="0" algn="l">
              <a:spcBef>
                <a:spcPts val="400"/>
              </a:spcBef>
              <a:spcAft>
                <a:spcPts val="0"/>
              </a:spcAft>
              <a:buClr>
                <a:schemeClr val="dk1"/>
              </a:buClr>
              <a:buSzPts val="2000"/>
              <a:buNone/>
            </a:pPr>
            <a:r>
              <a:t/>
            </a:r>
            <a:endParaRPr sz="2000"/>
          </a:p>
          <a:p>
            <a:pPr indent="-158750" lvl="1" marL="742950" rtl="0" algn="l">
              <a:spcBef>
                <a:spcPts val="400"/>
              </a:spcBef>
              <a:spcAft>
                <a:spcPts val="0"/>
              </a:spcAft>
              <a:buClr>
                <a:schemeClr val="dk1"/>
              </a:buClr>
              <a:buSzPts val="2000"/>
              <a:buNone/>
            </a:pPr>
            <a:r>
              <a:t/>
            </a:r>
            <a:endParaRPr sz="2000"/>
          </a:p>
        </p:txBody>
      </p:sp>
      <p:sp>
        <p:nvSpPr>
          <p:cNvPr id="561" name="Google Shape;561;p59"/>
          <p:cNvSpPr txBox="1"/>
          <p:nvPr>
            <p:ph idx="2" type="body"/>
          </p:nvPr>
        </p:nvSpPr>
        <p:spPr>
          <a:xfrm>
            <a:off x="4648200" y="11430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Vestibular</a:t>
            </a:r>
            <a:endParaRPr/>
          </a:p>
          <a:p>
            <a:pPr indent="-285750" lvl="1" marL="742950" rtl="0" algn="l">
              <a:spcBef>
                <a:spcPts val="400"/>
              </a:spcBef>
              <a:spcAft>
                <a:spcPts val="0"/>
              </a:spcAft>
              <a:buClr>
                <a:schemeClr val="dk1"/>
              </a:buClr>
              <a:buSzPts val="2000"/>
              <a:buChar char="–"/>
            </a:pPr>
            <a:r>
              <a:rPr lang="en-US" sz="2000"/>
              <a:t>More primitive</a:t>
            </a:r>
            <a:endParaRPr/>
          </a:p>
          <a:p>
            <a:pPr indent="-285750" lvl="1" marL="742950" rtl="0" algn="l">
              <a:spcBef>
                <a:spcPts val="400"/>
              </a:spcBef>
              <a:spcAft>
                <a:spcPts val="0"/>
              </a:spcAft>
              <a:buClr>
                <a:schemeClr val="dk1"/>
              </a:buClr>
              <a:buSzPts val="2000"/>
              <a:buChar char="–"/>
            </a:pPr>
            <a:r>
              <a:rPr lang="en-US" sz="2000"/>
              <a:t>Mammals ~ other species</a:t>
            </a:r>
            <a:endParaRPr sz="2000"/>
          </a:p>
        </p:txBody>
      </p:sp>
      <p:pic>
        <p:nvPicPr>
          <p:cNvPr descr="http://dev.biologists.org/content/141/2/399/F1.large.jpg" id="562" name="Google Shape;562;p59"/>
          <p:cNvPicPr preferRelativeResize="0"/>
          <p:nvPr/>
        </p:nvPicPr>
        <p:blipFill rotWithShape="1">
          <a:blip r:embed="rId3">
            <a:alphaModFix/>
          </a:blip>
          <a:srcRect b="6493" l="3039" r="4211" t="87015"/>
          <a:stretch/>
        </p:blipFill>
        <p:spPr>
          <a:xfrm>
            <a:off x="586854" y="5744351"/>
            <a:ext cx="3957850" cy="580249"/>
          </a:xfrm>
          <a:prstGeom prst="rect">
            <a:avLst/>
          </a:prstGeom>
          <a:noFill/>
          <a:ln>
            <a:noFill/>
          </a:ln>
        </p:spPr>
      </p:pic>
      <p:pic>
        <p:nvPicPr>
          <p:cNvPr descr="http://dev.biologists.org/content/141/2/399/F1.large.jpg" id="563" name="Google Shape;563;p59"/>
          <p:cNvPicPr preferRelativeResize="0"/>
          <p:nvPr/>
        </p:nvPicPr>
        <p:blipFill rotWithShape="1">
          <a:blip r:embed="rId3">
            <a:alphaModFix/>
          </a:blip>
          <a:srcRect b="47729" l="1888" r="59324" t="28192"/>
          <a:stretch/>
        </p:blipFill>
        <p:spPr>
          <a:xfrm>
            <a:off x="1150392" y="4014538"/>
            <a:ext cx="2634323" cy="1700462"/>
          </a:xfrm>
          <a:prstGeom prst="rect">
            <a:avLst/>
          </a:prstGeom>
          <a:noFill/>
          <a:ln>
            <a:noFill/>
          </a:ln>
        </p:spPr>
      </p:pic>
      <p:pic>
        <p:nvPicPr>
          <p:cNvPr descr="http://medcell.med.yale.edu/histology/sensory_systems_lab/images/organ_of_corti.jpg" id="564" name="Google Shape;564;p59"/>
          <p:cNvPicPr preferRelativeResize="0"/>
          <p:nvPr/>
        </p:nvPicPr>
        <p:blipFill rotWithShape="1">
          <a:blip r:embed="rId4">
            <a:alphaModFix/>
          </a:blip>
          <a:srcRect b="33825" l="42151" r="15698" t="32348"/>
          <a:stretch/>
        </p:blipFill>
        <p:spPr>
          <a:xfrm>
            <a:off x="1044862" y="2326019"/>
            <a:ext cx="2845381" cy="1712581"/>
          </a:xfrm>
          <a:prstGeom prst="rect">
            <a:avLst/>
          </a:prstGeom>
          <a:noFill/>
          <a:ln>
            <a:noFill/>
          </a:ln>
        </p:spPr>
      </p:pic>
      <p:sp>
        <p:nvSpPr>
          <p:cNvPr id="565" name="Google Shape;565;p59"/>
          <p:cNvSpPr/>
          <p:nvPr/>
        </p:nvSpPr>
        <p:spPr>
          <a:xfrm>
            <a:off x="1905000" y="6192560"/>
            <a:ext cx="7239000" cy="104644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800" u="sng">
                <a:solidFill>
                  <a:schemeClr val="hlink"/>
                </a:solidFill>
                <a:latin typeface="Calibri"/>
                <a:ea typeface="Calibri"/>
                <a:cs typeface="Calibri"/>
                <a:sym typeface="Calibri"/>
                <a:hlinkClick r:id="rId5"/>
              </a:rPr>
              <a:t>http://medcell.med.yale.edu/histology/sensory_systems_lab/organ_of_corti.php</a:t>
            </a:r>
            <a:endParaRPr sz="800">
              <a:solidFill>
                <a:schemeClr val="dk1"/>
              </a:solidFill>
              <a:latin typeface="Calibri"/>
              <a:ea typeface="Calibri"/>
              <a:cs typeface="Calibri"/>
              <a:sym typeface="Calibri"/>
            </a:endParaRPr>
          </a:p>
          <a:p>
            <a:pPr indent="0" lvl="0" marL="0" marR="0" rtl="0" algn="r">
              <a:spcBef>
                <a:spcPts val="0"/>
              </a:spcBef>
              <a:spcAft>
                <a:spcPts val="0"/>
              </a:spcAft>
              <a:buNone/>
            </a:pPr>
            <a:r>
              <a:rPr lang="en-US" sz="800">
                <a:solidFill>
                  <a:schemeClr val="dk1"/>
                </a:solidFill>
                <a:latin typeface="Calibri"/>
                <a:ea typeface="Calibri"/>
                <a:cs typeface="Calibri"/>
                <a:sym typeface="Calibri"/>
              </a:rPr>
              <a:t>Fukuda, T., Kominami, K., Wang, S., Togashi, H., Hirata, K., Mizoguchi, A., Rikitake, Y., and Takai, Y. (2014). Aberrant cochlear hair cell attachments caused by Nectin-3 deficiency result in hair bundle abnormalities. Development </a:t>
            </a:r>
            <a:r>
              <a:rPr i="1" lang="en-US" sz="800">
                <a:solidFill>
                  <a:schemeClr val="dk1"/>
                </a:solidFill>
                <a:latin typeface="Calibri"/>
                <a:ea typeface="Calibri"/>
                <a:cs typeface="Calibri"/>
                <a:sym typeface="Calibri"/>
              </a:rPr>
              <a:t>141</a:t>
            </a:r>
            <a:r>
              <a:rPr lang="en-US" sz="800">
                <a:solidFill>
                  <a:schemeClr val="dk1"/>
                </a:solidFill>
                <a:latin typeface="Calibri"/>
                <a:ea typeface="Calibri"/>
                <a:cs typeface="Calibri"/>
                <a:sym typeface="Calibri"/>
              </a:rPr>
              <a:t>, 399–409.</a:t>
            </a:r>
            <a:endParaRPr/>
          </a:p>
          <a:p>
            <a:pPr indent="0" lvl="0" marL="0" marR="0" rtl="0" algn="r">
              <a:spcBef>
                <a:spcPts val="0"/>
              </a:spcBef>
              <a:spcAft>
                <a:spcPts val="0"/>
              </a:spcAft>
              <a:buNone/>
            </a:pPr>
            <a:r>
              <a:rPr lang="en-US" sz="800" u="sng">
                <a:solidFill>
                  <a:schemeClr val="hlink"/>
                </a:solidFill>
                <a:latin typeface="Calibri"/>
                <a:ea typeface="Calibri"/>
                <a:cs typeface="Calibri"/>
                <a:sym typeface="Calibri"/>
                <a:hlinkClick r:id="rId6"/>
              </a:rPr>
              <a:t>http://www.siumed.edu/~dking2/ssb/EE003b.htm</a:t>
            </a:r>
            <a:endParaRPr sz="800">
              <a:solidFill>
                <a:schemeClr val="dk1"/>
              </a:solidFill>
              <a:latin typeface="Calibri"/>
              <a:ea typeface="Calibri"/>
              <a:cs typeface="Calibri"/>
              <a:sym typeface="Calibri"/>
            </a:endParaRPr>
          </a:p>
          <a:p>
            <a:pPr indent="0" lvl="0" marL="0" marR="0" rtl="0" algn="r">
              <a:spcBef>
                <a:spcPts val="0"/>
              </a:spcBef>
              <a:spcAft>
                <a:spcPts val="0"/>
              </a:spcAft>
              <a:buNone/>
            </a:pPr>
            <a:r>
              <a:rPr lang="en-US" sz="800">
                <a:solidFill>
                  <a:schemeClr val="dk1"/>
                </a:solidFill>
                <a:latin typeface="Calibri"/>
                <a:ea typeface="Calibri"/>
                <a:cs typeface="Calibri"/>
                <a:sym typeface="Calibri"/>
              </a:rPr>
              <a:t>http://www.nidcd.nih.gov/research/scientists/pages/LisaCunningham.aspx</a:t>
            </a:r>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descr="http://www.nidcd.nih.gov/staticresources/research/scientists/images/HC_drawing_Fennessy_labeled-sm.jpg" id="566" name="Google Shape;566;p59"/>
          <p:cNvPicPr preferRelativeResize="0"/>
          <p:nvPr/>
        </p:nvPicPr>
        <p:blipFill rotWithShape="1">
          <a:blip r:embed="rId7">
            <a:alphaModFix/>
          </a:blip>
          <a:srcRect b="0" l="0" r="0" t="0"/>
          <a:stretch/>
        </p:blipFill>
        <p:spPr>
          <a:xfrm>
            <a:off x="5486400" y="3733800"/>
            <a:ext cx="2857500" cy="2295526"/>
          </a:xfrm>
          <a:prstGeom prst="rect">
            <a:avLst/>
          </a:prstGeom>
          <a:noFill/>
          <a:ln>
            <a:noFill/>
          </a:ln>
        </p:spPr>
      </p:pic>
      <p:pic>
        <p:nvPicPr>
          <p:cNvPr descr="http://www.siumed.edu/~dking2/ssb/images/EE003b.jpg" id="567" name="Google Shape;567;p59"/>
          <p:cNvPicPr preferRelativeResize="0"/>
          <p:nvPr/>
        </p:nvPicPr>
        <p:blipFill rotWithShape="1">
          <a:blip r:embed="rId8">
            <a:alphaModFix/>
          </a:blip>
          <a:srcRect b="33318" l="22173" r="13348" t="27267"/>
          <a:stretch/>
        </p:blipFill>
        <p:spPr>
          <a:xfrm>
            <a:off x="4771600" y="2362200"/>
            <a:ext cx="3684894" cy="12351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Is Hair Cell Regeneration Possible?</a:t>
            </a:r>
            <a:endParaRPr/>
          </a:p>
        </p:txBody>
      </p:sp>
      <p:sp>
        <p:nvSpPr>
          <p:cNvPr id="573" name="Google Shape;573;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300 million years of evolutionary distance</a:t>
            </a:r>
            <a:endParaRPr/>
          </a:p>
          <a:p>
            <a:pPr indent="-342900" lvl="0" marL="342900" rtl="0" algn="l">
              <a:spcBef>
                <a:spcPts val="640"/>
              </a:spcBef>
              <a:spcAft>
                <a:spcPts val="0"/>
              </a:spcAft>
              <a:buClr>
                <a:schemeClr val="dk1"/>
              </a:buClr>
              <a:buSzPts val="3200"/>
              <a:buChar char="•"/>
            </a:pPr>
            <a:r>
              <a:rPr lang="en-US"/>
              <a:t>Limited set of ortholog genes</a:t>
            </a:r>
            <a:endParaRPr/>
          </a:p>
        </p:txBody>
      </p:sp>
      <p:pic>
        <p:nvPicPr>
          <p:cNvPr descr="http://www.crystalbioscience.com/images/evolution_cladogram.jpg" id="574" name="Google Shape;574;p60"/>
          <p:cNvPicPr preferRelativeResize="0"/>
          <p:nvPr/>
        </p:nvPicPr>
        <p:blipFill rotWithShape="1">
          <a:blip r:embed="rId3">
            <a:alphaModFix/>
          </a:blip>
          <a:srcRect b="0" l="0" r="0" t="0"/>
          <a:stretch/>
        </p:blipFill>
        <p:spPr>
          <a:xfrm>
            <a:off x="218364" y="3200400"/>
            <a:ext cx="4343400" cy="2822983"/>
          </a:xfrm>
          <a:prstGeom prst="rect">
            <a:avLst/>
          </a:prstGeom>
          <a:noFill/>
          <a:ln>
            <a:noFill/>
          </a:ln>
        </p:spPr>
      </p:pic>
      <p:pic>
        <p:nvPicPr>
          <p:cNvPr id="575" name="Google Shape;575;p60"/>
          <p:cNvPicPr preferRelativeResize="0"/>
          <p:nvPr/>
        </p:nvPicPr>
        <p:blipFill rotWithShape="1">
          <a:blip r:embed="rId4">
            <a:alphaModFix/>
          </a:blip>
          <a:srcRect b="0" l="0" r="0" t="0"/>
          <a:stretch/>
        </p:blipFill>
        <p:spPr>
          <a:xfrm>
            <a:off x="4561764" y="3526894"/>
            <a:ext cx="4437209" cy="2822982"/>
          </a:xfrm>
          <a:prstGeom prst="rect">
            <a:avLst/>
          </a:prstGeom>
          <a:noFill/>
          <a:ln>
            <a:noFill/>
          </a:ln>
        </p:spPr>
      </p:pic>
      <p:sp>
        <p:nvSpPr>
          <p:cNvPr id="576" name="Google Shape;576;p60"/>
          <p:cNvSpPr/>
          <p:nvPr/>
        </p:nvSpPr>
        <p:spPr>
          <a:xfrm>
            <a:off x="4549" y="6211669"/>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http://www.crystalbioscience.com/images/evolution_cladogram.jpg</a:t>
            </a:r>
            <a:endParaRPr sz="1800">
              <a:solidFill>
                <a:schemeClr val="dk1"/>
              </a:solidFill>
              <a:latin typeface="Calibri"/>
              <a:ea typeface="Calibri"/>
              <a:cs typeface="Calibri"/>
              <a:sym typeface="Calibri"/>
            </a:endParaRPr>
          </a:p>
        </p:txBody>
      </p:sp>
      <p:sp>
        <p:nvSpPr>
          <p:cNvPr id="577" name="Google Shape;577;p60"/>
          <p:cNvSpPr/>
          <p:nvPr/>
        </p:nvSpPr>
        <p:spPr>
          <a:xfrm>
            <a:off x="4576549" y="6211669"/>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http://cdn4.sci-news.com/images/2013/04/image_1036.jpg</a:t>
            </a: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Current Progress on HC regeneration</a:t>
            </a:r>
            <a:endParaRPr sz="3959"/>
          </a:p>
        </p:txBody>
      </p:sp>
      <p:sp>
        <p:nvSpPr>
          <p:cNvPr id="584" name="Google Shape;584;p6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960"/>
              <a:buChar char="•"/>
            </a:pPr>
            <a:r>
              <a:rPr lang="en-US" sz="2960"/>
              <a:t>Older mice have a very limited capacity for HC regeneration </a:t>
            </a:r>
            <a:r>
              <a:rPr i="1" lang="en-US" sz="2960"/>
              <a:t>in vivo (</a:t>
            </a:r>
            <a:r>
              <a:rPr lang="en-US" sz="2960"/>
              <a:t>Kawamoto et al 2009).</a:t>
            </a:r>
            <a:endParaRPr i="1" sz="2960"/>
          </a:p>
          <a:p>
            <a:pPr indent="-342900" lvl="0" marL="342900" rtl="0" algn="l">
              <a:spcBef>
                <a:spcPts val="592"/>
              </a:spcBef>
              <a:spcAft>
                <a:spcPts val="0"/>
              </a:spcAft>
              <a:buClr>
                <a:schemeClr val="dk1"/>
              </a:buClr>
              <a:buSzPts val="2960"/>
              <a:buChar char="•"/>
            </a:pPr>
            <a:r>
              <a:rPr lang="en-US" sz="2960"/>
              <a:t>Knockout of P27Kip1 allows SCs from older mice to proliferate and differentiate </a:t>
            </a:r>
            <a:r>
              <a:rPr i="1" lang="en-US" sz="2960"/>
              <a:t>in vitro (White et al 2006).</a:t>
            </a:r>
            <a:endParaRPr sz="2960"/>
          </a:p>
          <a:p>
            <a:pPr indent="-342900" lvl="0" marL="342900" rtl="0" algn="l">
              <a:spcBef>
                <a:spcPts val="592"/>
              </a:spcBef>
              <a:spcAft>
                <a:spcPts val="0"/>
              </a:spcAft>
              <a:buClr>
                <a:schemeClr val="dk1"/>
              </a:buClr>
              <a:buSzPts val="2960"/>
              <a:buChar char="•"/>
            </a:pPr>
            <a:r>
              <a:rPr lang="en-US" sz="2960"/>
              <a:t>NOTCH inhibition causes significant SC-&gt;HC conversion and partial recovery of hearing following acoustic damage (Mizutari et al 2013).</a:t>
            </a:r>
            <a:endParaRPr/>
          </a:p>
          <a:p>
            <a:pPr indent="-342900" lvl="0" marL="342900" rtl="0" algn="l">
              <a:spcBef>
                <a:spcPts val="592"/>
              </a:spcBef>
              <a:spcAft>
                <a:spcPts val="0"/>
              </a:spcAft>
              <a:buClr>
                <a:schemeClr val="dk1"/>
              </a:buClr>
              <a:buSzPts val="2960"/>
              <a:buChar char="•"/>
            </a:pPr>
            <a:r>
              <a:rPr lang="en-US" sz="2960"/>
              <a:t>Lgr5 is a marker of HC progenitor cells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Clinical Neurology</a:t>
            </a:r>
            <a:endParaRPr/>
          </a:p>
        </p:txBody>
      </p:sp>
      <p:sp>
        <p:nvSpPr>
          <p:cNvPr id="138" name="Google Shape;138;p17"/>
          <p:cNvSpPr txBox="1"/>
          <p:nvPr>
            <p:ph idx="1" type="body"/>
          </p:nvPr>
        </p:nvSpPr>
        <p:spPr>
          <a:xfrm>
            <a:off x="457200" y="5857907"/>
            <a:ext cx="8229600" cy="54289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None/>
            </a:pPr>
            <a:r>
              <a:rPr lang="en-US"/>
              <a:t>…Basically all specialties</a:t>
            </a:r>
            <a:endParaRPr/>
          </a:p>
        </p:txBody>
      </p:sp>
      <p:pic>
        <p:nvPicPr>
          <p:cNvPr descr="http://www.wall321.com/thumbnails/detail/20120312/house%20md%201440x900%20wallpaper_www.wall321.com_60.jpg" id="139" name="Google Shape;139;p17"/>
          <p:cNvPicPr preferRelativeResize="0"/>
          <p:nvPr/>
        </p:nvPicPr>
        <p:blipFill rotWithShape="1">
          <a:blip r:embed="rId3">
            <a:alphaModFix/>
          </a:blip>
          <a:srcRect b="0" l="0" r="0" t="0"/>
          <a:stretch/>
        </p:blipFill>
        <p:spPr>
          <a:xfrm flipH="1">
            <a:off x="1752601" y="2047290"/>
            <a:ext cx="5088084" cy="3180053"/>
          </a:xfrm>
          <a:prstGeom prst="rect">
            <a:avLst/>
          </a:prstGeom>
          <a:noFill/>
          <a:ln>
            <a:noFill/>
          </a:ln>
        </p:spPr>
      </p:pic>
      <p:sp>
        <p:nvSpPr>
          <p:cNvPr id="140" name="Google Shape;140;p17"/>
          <p:cNvSpPr txBox="1"/>
          <p:nvPr/>
        </p:nvSpPr>
        <p:spPr>
          <a:xfrm>
            <a:off x="3200400" y="5192423"/>
            <a:ext cx="243840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Neurologists</a:t>
            </a:r>
            <a:endParaRPr sz="2400">
              <a:solidFill>
                <a:schemeClr val="dk1"/>
              </a:solidFill>
              <a:latin typeface="Calibri"/>
              <a:ea typeface="Calibri"/>
              <a:cs typeface="Calibri"/>
              <a:sym typeface="Calibri"/>
            </a:endParaRPr>
          </a:p>
        </p:txBody>
      </p:sp>
      <p:sp>
        <p:nvSpPr>
          <p:cNvPr id="141" name="Google Shape;141;p17"/>
          <p:cNvSpPr txBox="1"/>
          <p:nvPr/>
        </p:nvSpPr>
        <p:spPr>
          <a:xfrm>
            <a:off x="5134503" y="1600200"/>
            <a:ext cx="53810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Anesthesiologists</a:t>
            </a:r>
            <a:endParaRPr sz="2400">
              <a:solidFill>
                <a:schemeClr val="dk1"/>
              </a:solidFill>
              <a:latin typeface="Calibri"/>
              <a:ea typeface="Calibri"/>
              <a:cs typeface="Calibri"/>
              <a:sym typeface="Calibri"/>
            </a:endParaRPr>
          </a:p>
        </p:txBody>
      </p:sp>
      <p:sp>
        <p:nvSpPr>
          <p:cNvPr id="142" name="Google Shape;142;p17"/>
          <p:cNvSpPr txBox="1"/>
          <p:nvPr/>
        </p:nvSpPr>
        <p:spPr>
          <a:xfrm>
            <a:off x="6781800" y="4105870"/>
            <a:ext cx="485605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Neuroradiologists</a:t>
            </a:r>
            <a:endParaRPr sz="2400">
              <a:solidFill>
                <a:schemeClr val="dk1"/>
              </a:solidFill>
              <a:latin typeface="Calibri"/>
              <a:ea typeface="Calibri"/>
              <a:cs typeface="Calibri"/>
              <a:sym typeface="Calibri"/>
            </a:endParaRPr>
          </a:p>
        </p:txBody>
      </p:sp>
      <p:sp>
        <p:nvSpPr>
          <p:cNvPr id="143" name="Google Shape;143;p17"/>
          <p:cNvSpPr txBox="1"/>
          <p:nvPr/>
        </p:nvSpPr>
        <p:spPr>
          <a:xfrm>
            <a:off x="6781800" y="4567535"/>
            <a:ext cx="367485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Neuropathologists</a:t>
            </a:r>
            <a:endParaRPr sz="2400">
              <a:solidFill>
                <a:schemeClr val="dk1"/>
              </a:solidFill>
              <a:latin typeface="Calibri"/>
              <a:ea typeface="Calibri"/>
              <a:cs typeface="Calibri"/>
              <a:sym typeface="Calibri"/>
            </a:endParaRPr>
          </a:p>
        </p:txBody>
      </p:sp>
      <p:sp>
        <p:nvSpPr>
          <p:cNvPr id="144" name="Google Shape;144;p17"/>
          <p:cNvSpPr txBox="1"/>
          <p:nvPr/>
        </p:nvSpPr>
        <p:spPr>
          <a:xfrm>
            <a:off x="-152400" y="4411867"/>
            <a:ext cx="1904999"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2400">
                <a:solidFill>
                  <a:schemeClr val="dk1"/>
                </a:solidFill>
                <a:latin typeface="Calibri"/>
                <a:ea typeface="Calibri"/>
                <a:cs typeface="Calibri"/>
                <a:sym typeface="Calibri"/>
              </a:rPr>
              <a:t>Psychiatrists</a:t>
            </a:r>
            <a:endParaRPr sz="2400">
              <a:solidFill>
                <a:schemeClr val="dk1"/>
              </a:solidFill>
              <a:latin typeface="Calibri"/>
              <a:ea typeface="Calibri"/>
              <a:cs typeface="Calibri"/>
              <a:sym typeface="Calibri"/>
            </a:endParaRPr>
          </a:p>
        </p:txBody>
      </p:sp>
      <p:sp>
        <p:nvSpPr>
          <p:cNvPr id="145" name="Google Shape;145;p17"/>
          <p:cNvSpPr txBox="1"/>
          <p:nvPr/>
        </p:nvSpPr>
        <p:spPr>
          <a:xfrm>
            <a:off x="287547" y="1676400"/>
            <a:ext cx="367485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Neurosurgeons</a:t>
            </a:r>
            <a:endParaRPr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Two Routes to Regeneration</a:t>
            </a:r>
            <a:endParaRPr/>
          </a:p>
        </p:txBody>
      </p:sp>
      <p:sp>
        <p:nvSpPr>
          <p:cNvPr id="590" name="Google Shape;590;p62"/>
          <p:cNvSpPr txBox="1"/>
          <p:nvPr>
            <p:ph idx="1" type="body"/>
          </p:nvPr>
        </p:nvSpPr>
        <p:spPr>
          <a:xfrm>
            <a:off x="457200" y="1600200"/>
            <a:ext cx="3962400" cy="483669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Char char="•"/>
            </a:pPr>
            <a:r>
              <a:rPr lang="en-US" sz="2800"/>
              <a:t>SC proliferation and differentiation</a:t>
            </a:r>
            <a:endParaRPr/>
          </a:p>
          <a:p>
            <a:pPr indent="-285750" lvl="1" marL="742950" rtl="0" algn="l">
              <a:lnSpc>
                <a:spcPct val="90000"/>
              </a:lnSpc>
              <a:spcBef>
                <a:spcPts val="480"/>
              </a:spcBef>
              <a:spcAft>
                <a:spcPts val="0"/>
              </a:spcAft>
              <a:buClr>
                <a:schemeClr val="dk1"/>
              </a:buClr>
              <a:buSzPts val="2400"/>
              <a:buChar char="–"/>
            </a:pPr>
            <a:r>
              <a:rPr lang="en-US" sz="2400"/>
              <a:t>Ideal method</a:t>
            </a:r>
            <a:endParaRPr/>
          </a:p>
          <a:p>
            <a:pPr indent="-133350" lvl="1" marL="742950" rtl="0" algn="l">
              <a:lnSpc>
                <a:spcPct val="90000"/>
              </a:lnSpc>
              <a:spcBef>
                <a:spcPts val="480"/>
              </a:spcBef>
              <a:spcAft>
                <a:spcPts val="0"/>
              </a:spcAft>
              <a:buClr>
                <a:schemeClr val="dk1"/>
              </a:buClr>
              <a:buSzPts val="2400"/>
              <a:buNone/>
            </a:pPr>
            <a:r>
              <a:t/>
            </a:r>
            <a:endParaRPr sz="2400"/>
          </a:p>
          <a:p>
            <a:pPr indent="-133350" lvl="1" marL="742950" rtl="0" algn="l">
              <a:lnSpc>
                <a:spcPct val="90000"/>
              </a:lnSpc>
              <a:spcBef>
                <a:spcPts val="480"/>
              </a:spcBef>
              <a:spcAft>
                <a:spcPts val="0"/>
              </a:spcAft>
              <a:buClr>
                <a:schemeClr val="dk1"/>
              </a:buClr>
              <a:buSzPts val="2400"/>
              <a:buNone/>
            </a:pPr>
            <a:r>
              <a:t/>
            </a:r>
            <a:endParaRPr sz="2400"/>
          </a:p>
          <a:p>
            <a:pPr indent="0" lvl="1" marL="457200" rtl="0" algn="l">
              <a:lnSpc>
                <a:spcPct val="90000"/>
              </a:lnSpc>
              <a:spcBef>
                <a:spcPts val="480"/>
              </a:spcBef>
              <a:spcAft>
                <a:spcPts val="0"/>
              </a:spcAft>
              <a:buClr>
                <a:schemeClr val="dk1"/>
              </a:buClr>
              <a:buSzPts val="2400"/>
              <a:buNone/>
            </a:pPr>
            <a:r>
              <a:t/>
            </a:r>
            <a:endParaRPr sz="2400"/>
          </a:p>
          <a:p>
            <a:pPr indent="-342900" lvl="0" marL="342900" rtl="0" algn="l">
              <a:lnSpc>
                <a:spcPct val="90000"/>
              </a:lnSpc>
              <a:spcBef>
                <a:spcPts val="560"/>
              </a:spcBef>
              <a:spcAft>
                <a:spcPts val="0"/>
              </a:spcAft>
              <a:buClr>
                <a:schemeClr val="dk1"/>
              </a:buClr>
              <a:buSzPts val="2800"/>
              <a:buChar char="•"/>
            </a:pPr>
            <a:r>
              <a:rPr lang="en-US" sz="2800"/>
              <a:t>Direct SC transdifferentiation</a:t>
            </a:r>
            <a:endParaRPr sz="2800"/>
          </a:p>
          <a:p>
            <a:pPr indent="-285750" lvl="1" marL="742950" rtl="0" algn="l">
              <a:lnSpc>
                <a:spcPct val="90000"/>
              </a:lnSpc>
              <a:spcBef>
                <a:spcPts val="480"/>
              </a:spcBef>
              <a:spcAft>
                <a:spcPts val="0"/>
              </a:spcAft>
              <a:buClr>
                <a:schemeClr val="dk1"/>
              </a:buClr>
              <a:buSzPts val="2400"/>
              <a:buChar char="–"/>
            </a:pPr>
            <a:r>
              <a:rPr lang="en-US" sz="2400"/>
              <a:t>Currently possible with NOTCH inhibitors</a:t>
            </a:r>
            <a:endParaRPr/>
          </a:p>
          <a:p>
            <a:pPr indent="-285750" lvl="1" marL="742950" rtl="0" algn="l">
              <a:lnSpc>
                <a:spcPct val="90000"/>
              </a:lnSpc>
              <a:spcBef>
                <a:spcPts val="480"/>
              </a:spcBef>
              <a:spcAft>
                <a:spcPts val="0"/>
              </a:spcAft>
              <a:buClr>
                <a:schemeClr val="dk1"/>
              </a:buClr>
              <a:buSzPts val="2400"/>
              <a:buChar char="–"/>
            </a:pPr>
            <a:r>
              <a:rPr lang="en-US" sz="2400"/>
              <a:t>Depletes SCs </a:t>
            </a:r>
            <a:endParaRPr sz="2400"/>
          </a:p>
        </p:txBody>
      </p:sp>
      <p:pic>
        <p:nvPicPr>
          <p:cNvPr id="591" name="Google Shape;591;p62"/>
          <p:cNvPicPr preferRelativeResize="0"/>
          <p:nvPr/>
        </p:nvPicPr>
        <p:blipFill rotWithShape="1">
          <a:blip r:embed="rId3">
            <a:alphaModFix/>
          </a:blip>
          <a:srcRect b="8881" l="9801" r="51916" t="11184"/>
          <a:stretch/>
        </p:blipFill>
        <p:spPr>
          <a:xfrm>
            <a:off x="4419600" y="1371600"/>
            <a:ext cx="4314880" cy="506529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Hair cells exit cell cycle just after birth</a:t>
            </a:r>
            <a:endParaRPr sz="3959"/>
          </a:p>
        </p:txBody>
      </p:sp>
      <p:sp>
        <p:nvSpPr>
          <p:cNvPr id="597" name="Google Shape;597;p6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598" name="Google Shape;598;p63"/>
          <p:cNvPicPr preferRelativeResize="0"/>
          <p:nvPr/>
        </p:nvPicPr>
        <p:blipFill rotWithShape="1">
          <a:blip r:embed="rId3">
            <a:alphaModFix/>
          </a:blip>
          <a:srcRect b="0" l="0" r="0" t="0"/>
          <a:stretch/>
        </p:blipFill>
        <p:spPr>
          <a:xfrm>
            <a:off x="152400" y="1287141"/>
            <a:ext cx="4876800" cy="5406663"/>
          </a:xfrm>
          <a:prstGeom prst="rect">
            <a:avLst/>
          </a:prstGeom>
          <a:noFill/>
          <a:ln>
            <a:noFill/>
          </a:ln>
        </p:spPr>
      </p:pic>
      <p:pic>
        <p:nvPicPr>
          <p:cNvPr id="599" name="Google Shape;599;p63"/>
          <p:cNvPicPr preferRelativeResize="0"/>
          <p:nvPr/>
        </p:nvPicPr>
        <p:blipFill rotWithShape="1">
          <a:blip r:embed="rId4">
            <a:alphaModFix/>
          </a:blip>
          <a:srcRect b="36513" l="50000" r="7344" t="11512"/>
          <a:stretch/>
        </p:blipFill>
        <p:spPr>
          <a:xfrm>
            <a:off x="5029200" y="2559405"/>
            <a:ext cx="4038600" cy="27665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Avian maculae turn over, mammalian utricles don’t</a:t>
            </a:r>
            <a:endParaRPr sz="3959"/>
          </a:p>
        </p:txBody>
      </p:sp>
      <p:sp>
        <p:nvSpPr>
          <p:cNvPr id="606" name="Google Shape;606;p6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607" name="Google Shape;607;p64"/>
          <p:cNvPicPr preferRelativeResize="0"/>
          <p:nvPr/>
        </p:nvPicPr>
        <p:blipFill rotWithShape="1">
          <a:blip r:embed="rId3">
            <a:alphaModFix/>
          </a:blip>
          <a:srcRect b="8058" l="21889" r="21703" t="12006"/>
          <a:stretch/>
        </p:blipFill>
        <p:spPr>
          <a:xfrm>
            <a:off x="1447800" y="1524000"/>
            <a:ext cx="6172200" cy="49175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Mouse Utricles Grow Thick Apical Junctions</a:t>
            </a:r>
            <a:endParaRPr sz="3600"/>
          </a:p>
        </p:txBody>
      </p:sp>
      <p:sp>
        <p:nvSpPr>
          <p:cNvPr id="613" name="Google Shape;613;p6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614" name="Google Shape;614;p65"/>
          <p:cNvPicPr preferRelativeResize="0"/>
          <p:nvPr/>
        </p:nvPicPr>
        <p:blipFill rotWithShape="1">
          <a:blip r:embed="rId3">
            <a:alphaModFix/>
          </a:blip>
          <a:srcRect b="14144" l="17940" r="14556" t="24672"/>
          <a:stretch/>
        </p:blipFill>
        <p:spPr>
          <a:xfrm>
            <a:off x="425116" y="1600200"/>
            <a:ext cx="8373805" cy="426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About Mua</a:t>
            </a:r>
            <a:endParaRPr/>
          </a:p>
        </p:txBody>
      </p:sp>
      <p:sp>
        <p:nvSpPr>
          <p:cNvPr id="620" name="Google Shape;620;p6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Graduated High School in 2008</a:t>
            </a:r>
            <a:endParaRPr/>
          </a:p>
          <a:p>
            <a:pPr indent="-342900" lvl="0" marL="342900" rtl="0" algn="l">
              <a:lnSpc>
                <a:spcPct val="90000"/>
              </a:lnSpc>
              <a:spcBef>
                <a:spcPts val="640"/>
              </a:spcBef>
              <a:spcAft>
                <a:spcPts val="0"/>
              </a:spcAft>
              <a:buClr>
                <a:schemeClr val="dk1"/>
              </a:buClr>
              <a:buSzPts val="3200"/>
              <a:buChar char="•"/>
            </a:pPr>
            <a:r>
              <a:rPr lang="en-US"/>
              <a:t>BSE/MS Biomedical Engineering at UMICH 2013</a:t>
            </a:r>
            <a:endParaRPr/>
          </a:p>
          <a:p>
            <a:pPr indent="-342900" lvl="0" marL="342900" rtl="0" algn="l">
              <a:lnSpc>
                <a:spcPct val="90000"/>
              </a:lnSpc>
              <a:spcBef>
                <a:spcPts val="640"/>
              </a:spcBef>
              <a:spcAft>
                <a:spcPts val="0"/>
              </a:spcAft>
              <a:buClr>
                <a:schemeClr val="dk1"/>
              </a:buClr>
              <a:buSzPts val="3200"/>
              <a:buChar char="•"/>
            </a:pPr>
            <a:r>
              <a:rPr lang="en-US"/>
              <a:t>MD/PhD program at UVA </a:t>
            </a:r>
            <a:endParaRPr/>
          </a:p>
          <a:p>
            <a:pPr indent="-285750" lvl="1" marL="742950" rtl="0" algn="l">
              <a:lnSpc>
                <a:spcPct val="90000"/>
              </a:lnSpc>
              <a:spcBef>
                <a:spcPts val="560"/>
              </a:spcBef>
              <a:spcAft>
                <a:spcPts val="0"/>
              </a:spcAft>
              <a:buClr>
                <a:schemeClr val="dk1"/>
              </a:buClr>
              <a:buSzPts val="2800"/>
              <a:buChar char="–"/>
            </a:pPr>
            <a:r>
              <a:rPr lang="en-US"/>
              <a:t>Spent past two years learning classroom medicine</a:t>
            </a:r>
            <a:endParaRPr/>
          </a:p>
          <a:p>
            <a:pPr indent="-285750" lvl="1" marL="742950" rtl="0" algn="l">
              <a:lnSpc>
                <a:spcPct val="90000"/>
              </a:lnSpc>
              <a:spcBef>
                <a:spcPts val="560"/>
              </a:spcBef>
              <a:spcAft>
                <a:spcPts val="0"/>
              </a:spcAft>
              <a:buClr>
                <a:schemeClr val="dk1"/>
              </a:buClr>
              <a:buSzPts val="2800"/>
              <a:buChar char="–"/>
            </a:pPr>
            <a:r>
              <a:rPr lang="en-US"/>
              <a:t>Spent March doing clinical neurology</a:t>
            </a:r>
            <a:endParaRPr/>
          </a:p>
          <a:p>
            <a:pPr indent="-285750" lvl="1" marL="742950" rtl="0" algn="l">
              <a:lnSpc>
                <a:spcPct val="90000"/>
              </a:lnSpc>
              <a:spcBef>
                <a:spcPts val="560"/>
              </a:spcBef>
              <a:spcAft>
                <a:spcPts val="0"/>
              </a:spcAft>
              <a:buClr>
                <a:schemeClr val="dk1"/>
              </a:buClr>
              <a:buSzPts val="2800"/>
              <a:buChar char="–"/>
            </a:pPr>
            <a:r>
              <a:rPr lang="en-US"/>
              <a:t>Now in neuroscience research lab</a:t>
            </a:r>
            <a:endParaRPr/>
          </a:p>
          <a:p>
            <a:pPr indent="-342900" lvl="0" marL="342900" rtl="0" algn="l">
              <a:lnSpc>
                <a:spcPct val="90000"/>
              </a:lnSpc>
              <a:spcBef>
                <a:spcPts val="640"/>
              </a:spcBef>
              <a:spcAft>
                <a:spcPts val="0"/>
              </a:spcAft>
              <a:buClr>
                <a:srgbClr val="FF0000"/>
              </a:buClr>
              <a:buSzPts val="3200"/>
              <a:buChar char="•"/>
            </a:pPr>
            <a:r>
              <a:rPr lang="en-US">
                <a:solidFill>
                  <a:srgbClr val="FF0000"/>
                </a:solidFill>
              </a:rPr>
              <a:t>In a field where so much remains unknown, knowing a little bit can make you an “expert”</a:t>
            </a:r>
            <a:endParaRPr/>
          </a:p>
        </p:txBody>
      </p:sp>
      <p:sp>
        <p:nvSpPr>
          <p:cNvPr descr="data:image/jpeg;base64,/9j/4AAQSkZJRgABAQAAAQABAAD/2wCEAAkGBxQTEhQUExQVFRQXGB8bGBgXFx4gHxscIhgbICMdHhoZHigiHCEmHBweITQiJiosLi4xHh8zODMsNy0tLisBCgoKBQUFDgUFDisZExkrKysrKysrKysrKysrKysrKysrKysrKysrKysrKysrKysrKysrKysrKysrKysrKysrK//AABEIAOYA2wMBIgACEQEDEQH/xAAcAAEAAwEAAwEAAAAAAAAAAAAABQYHBAIDCAH/xABCEAACAQMDAwIFAgMFBgMJAAABAgMABBEFEiEGEzEiQQcUMlFhI3EVQoEkM1KRoRZDU2Jyggg0wRdEZHOisbLR4f/EABQBAQAAAAAAAAAAAAAAAAAAAAD/xAAUEQEAAAAAAAAAAAAAAAAAAAAA/9oADAMBAAIRAxEAPwDcaUpQKUpQKUpQKUpQKUpQK4tZ1AW8EsxG4Rxs+M4ztUnGfbOK7ag+tpNtheEeRby45A/3be7cCgqzdcXaQW0zWMbrdtGkJjufDSj0B98YI/JGQK7TLrhJIh0wKTwpkmJA+xIXBP5xXB0u8Uuovb7126bFHHbQZB5aJd8xGBlhxGCPpy3A3c2jrHVngiRLfYbqdxHAr+Cx5LMAc7UQFifwPOcEIh+u/l5mt723dJtu5PlyZxJxnACqHQ+frUA4Jziuteuo8oHtb+MP4ZrRyPHvs3EeftUnoekJZxt6izud80zn1SPjlmP2x4AwFAwKr2q9e2kkcgElzDFnat4kTdoSA+BJgqcNj6hsbOMkZwE1H1pYn/3qFTnbh32HOcYw+COam4pQwBBBBGQQcgj8Eeaq/QNzcXenxS3pjdpl3bRHhdmABuBJBLYLngD1YAwKgY+jov4lPDbzXNpGttFKqW0zIokaeXLBDlMYQDbjb6m4ycgNKpVIudO1S2ikkGpW8yplgLu2CKFH+OWFwfSvO7byR9vHt03rrMMU1zZ3NtG6hjMQrRKCcBiyt3FU5By0a4BycDmguVK57S9jlUNG6upAIZWBBB8HIPvXRQKUpQKUpQKUpQKUpQKUpQKr/UHVtvat2yXluMZWCBS8p+3oX6R+WwK5+vOsItPtnkJDTcCKLPqdmOBx528Ek/YEecVAdOdQWFlGe/NKs8vrnuLm3mj70gHOGdAMDwqDwOBQNR66vLd4HubFLe2lnSEl7hWkXfnDlUBAUBWyCc8eRWiRtxkc1j3Wt5dXUkcq2ObFpIYcXD7GnzcqVIjyDGC3HqHIIJGOKsOidO6TO7wtp0cNxGAXhkQZCnw6spKuhPG4H8EA8UGgh68qzy4gGl39oYWK2d2fl3h3eiOQAmN0DH05wVIGB78nFTPVWqzGeGxtW7U06uzTFdwijTGWCnhmJIUfbyfagsstwqjLEKPuTgf5mq31xqNu1heK00ZHy8nAcZ5RscKc+ap/XHTtjF8jashmuLq4jjM00jPL2w6mRtzE43fThdoBckYqf6q6QsINPuWWytgUidgVhQvwCeGI3Z+3NB69EnsbWaSc31mEnVGVXkiDqwjRTtl3+pWVVJH35zzXBL1XYzawjNdW/ZtbdtjvIoUzSMoOxy21iIxjjxuYftx3vTttBfNaQRWcLXcIktpJoFcwyIdrhFcZLFcOo3AAqxwc82jTPhvZQG1aONQ9upUsUQmXK4Jk3Kctu5DDBHIGAcUHH1t1XaT2k1rbXEc9xcRtFFHA4kLMykclCQgAySzEAAc1CdXrPe6XLaWEAeCJVQyudncMLKSIIwPV6kI3HAJBC7vNWzrS2QxRWkaqjXkohYqAv6QBkl5x7xI6j8sP3HXrWtRWSQxRiPeXhijh3hTteVYwQDyQoJ8A/T+5AUvQr62GJk14o5A3RXLxCNSFUFTA4RgAABwVPHnzmTn6ogWbU7q3minMFhEfQQyF1a6YDcpPuy5AP8w/peXsYmO5o42Y+SVBJ/qRVZgtYm1O7h7cRT5W3JXauCRNcH1AD9jg59vvQQ0PTb3dmt1Hf3ktxJBuQrNsiZiudvaClVXJ2kEEj35q0a3ohvY4o5jthOGniHlyACE3KeFDecHnGM4rv0nSo7aPtxcJud8E+7uXP/1Mcfaq0dGmuLy6R7qT5IOjGJJCGZ2iXdGZA2+OMBVk2KVz3TnjGQ4eqenkhlt207ZaX0r9uMqNsboqF2EsYUhwEQgcZyV5qf0PqNjItreR9i7KkqAcxzhfLQvnn/F229ag5IxzUP1LfkaxpcJjcIplcykejc1vKqxhvBb0k4/bz7dnU14Z2MCac90gPqkkZYUUgn6Hf1lgyj1IMZxhqC4K2a/axfRupbuxuLlbiWcxW5iZra4dZZOw5w8yTIN0nbdgcHjZweeV2dWzQftKUoFKUoFKUoFQHWGum2iVY+bidxDAMcdxgcFv+VfqP7fmp1zVE6cZtQmGoySgWsUkvykYwBgbozPI3uTiTCnhRzQTPTfSkNue636902DLcyDLu3HjP0KMABV4AA8+a/ep+njcyWzmRhFBKJWh2oVlKgleWGQQxHvgjPg4Igfh9qFzJG3y9vH8n35TFJLOVZozMzeiNI2G0ZIGWGcVbepbmSKzuJIRumSF2jG3OXCkgbR559vegz3V+rFvJjGpMaQXVghjkUB++12xcZyc7VjAwuQfUckAVZuqdGa4nSR5WtIII3PzEUqpId23KkshCxgKWO7yQv2zVW+GWj2s17d3kYa4UCER3Erbi0xiLTEA42n1oCCPTyBjxX51r0/cm9s1urt5dNkuVUo+zO/DMqvsjUFGICck+fuRQcnVzrqYgtora+nsISSbmLBaRwm1TG05/UUMWDMTyRweOZzpzWLWGWaa7uLkXaQkFL2NI3SFSzERJGAj7tu4lSxO1PFaLEgxgYx44qM6k0KG8gaCdQyMPOBlT/iUkHDDJwfyaCC0HS1v1+duraNWm7TxYdy6xo/cj3HgI2SCQnB98+Kmus4HexukjG6RoX2AY5bacDnjz96q/TPVs6QiGa1uJ3ima271uodZDH6TI/qHa9s7uMnIPnF5uLpI0Z5GCqilmY+AoGSf8qCpXFpa6lF8xALea4VFEZmLfpsr79rLGQ0LZ4JGGHHBA2n0nUNSu7iS0XsWqwiM3E8Mpkb1qTsiDxKEYgA5YHaCDzkVGRqb+6tL3T7OSDE4aa7kCRia3wwcbAxeTdgYLJxxyPNT9l1iLlo47OPfIwLTdw7RAqyFGEhUNmQsrBVXOcZztwSFevLGaDW9LiN1cXMRE8hExRipELrnKRrwdwHOec/err1P0vb3qKJk9aHMcq8SRtkHKN+4Bwcg45BqG1Hpm6nvRdmaNGt3xaIBuURsu2Uy+CWceMH04XzVzNBmfSnxKkfuQ3FtdyyQyvE09vbFoztJwXRCTGx4yo3eQeM8TvSfcnvru9MU0MTxxwxrOhR22Fyz7DyqksMZ5PJ48VyafbXWnS3vatWuYp7h7lZFniTbvC70cSFSNpXIIyCCMkEGvHReupdQWYafboZISFczzKEDHdyvZ3mRfScN6QfY+cBMWeqSHVLm1JLRi3ilXgYRizqy5Az6gFbByc7vauTU+jzGss1jJJFdljLuaWRklfOdskbPsIYejOMqMY8V6ekBNb3DpfKhu7gs4nRgVlVTxEikBk2Ic7MEY3NnJNXR3GD+KCJ0q7ivbW3nZAQwSUK2DskHP9GRuPuCPxVZuTe313cxQ3q2cFvII2WONWlkyiPuLP8A3Y9W0EfY+a9egWEGlCF3u3himBMiSowjaUnO8s+fl29WCpIDbfwa4uoruwvZRLaLeS3aptS4slcbcc4aVisTAZ5DE/bzxQc+qdPC1ntbaOKSX5ucie8uGR2kjeCRZIC42shKKCoHGV4yQRVg/i17pyqLuJbi1QKpuLYHeijChpYDkke5ZCf+n2qB/iOp3tkuLRRfWdymd0iqO6gUk7CQNrQy4OG/mOB4q4aP1dBMknzANrLGP1YbnCFRz6vUcPGcHDjg4NBYba4WRVdGDIwDKynIYEZBBHkEHOa9tU7oi6MJawk2gwgtbspBWW2LttK/mPIjYexwcnIJuNApSlApSlBw63/5eb/5T/8A4Gs7+HtjNfWNoJVNvZRwqggQ83RHDPKcAiJiD+mPq3MWJUjN76utmlsrqNPreCRV8/UY2A8c+ftXF0frFs9pbduSNR2VAjLKGXaqhlKjwUJCnjg/0oPLUNYNtd2sT9tLeZXRWPBEwKbEBzjDKWAGPIHPgHo6g6otLMf2ieONiMqhYbmx9h/pnx+a4+sLawuYRFeTosTN9PzAjDkcgH1Ddg4OK+cet7Be/Nc28TrZNMYopCSQ5VBkguzMQeWBPBHjGCAGr6RbNZ2VtqdrK8ayGOS7tzl0l7sqKzKCfRIofgrjO1QffNm1q3j1H5jTrnKusqSL6CvcgEiNuTnnAzCWB4POOQKzTTtaji0KSyeWESERzRMsoYMrXMTMpXho3jLcocZ5KkgEjQ+ptIh1RoSmooiw+pfl2TuCQ8bu6HJUbeNoA5wc0Fi6dkkVZYJGkdoH2LNIOZFKK6tnADEB9hI4yh4GcVXunbm8bUmtru5R/loVdO2vbNyJNy75E5BCYxhMAMyn7Adml215C4B1CC5g+00YWX9u5G2Dz7lT+3vVckG/V9up2cSrcRLFDKkpkCyoJCVV8I0JdZG4wpyoxnJIDTIoIogQqpGCSxCgLlicljjySSST71SfizrlqNNuYvmI+4wC7FlXecSpvAGc5xnIxXbe/DHTJVIaBicEBjPKSv5G9yMj9qrF90vbx6MqTWsEUyyxxbmVFL4ulQO0i4PrjAYnPux8UFqteorp4822nTFR9BnkjhDLggEKSXHgcFV4+3iubRtJGmWt7dTOpnmZ55mX6QxztjTjJAJwDjJJ8eBUnpDWmnoYWu0WMuTEs065RMKO2pdslVPj7BgPyavpnYkufmtQ1GzmwqmGATRCOBicsPrIlKkLtkPPBOAcYDv6b6xit7KFL1pYbmKFA6TxsHkIAXKcHuksQPTk5POKl7TqyKWVbeSK5t3kB2CaIoHwCSFdSQGABOMg/aqx1PZfxW8tXsJ4ibEvIZdnci7heHbHuB2ltqsxwSR6fGciR62eRY7CW67cQiv43lkTc6IgEgDHcF2biVQk5Cl858Gg6r/4ewzNF3JruSNGy0UtxI6OOTtYM3I3YOTknaB4rx6Vtlj1bVgoABW0OB4H6cq4AAGBhRxz/wClTMHWFgwBF7a8j/jp/wDYtmqPqPUMPzGtGC4gMj2sCQkTxjdJ27gelmbaSu4E88UEzeNPf30UloyR29o0itO6Fu5Iw2OkS7huCgYLk43eM4IrjuFuY7xo7f8Att+E3Ga59ENvC5zsCREepmjPKjP05JAqf0rXdOtreONbuzVYkAws0YHA5IAb35P3qH6b16K81ieS0k7sC2ipOwTC91Zn7eGJBf0NJyBtwByc8B2aa38R3QX8HbltnUywBw8Uu4Zjc8epcqWCHwR6s1a55YolG4rGuQoyQoyxAUD2yWIAH3NVHVtSTT9Rknn3JbXUUSd7BKJMjOMSED0BldcE8cNnHmovrC+j1Bltze2dvao6yNMl1GZmZSCojXIEWDn1kk8Dj7hMaZq8CajeQgyGV5IgY1idgp7CfqM6phcqVGWbHoHjmunq6yiNzpzuFLC4KKGXcGDQS5HI4xt3A/cfmuP4YxQql8Lc7olvWCt3O5uxb2+W7hJ3ZbJ88ZxXdqG6fUYIgp7dqpuHbxmRw8caj74HdY/kL/UKH1ox0kwssBEMV4JbeVR6UikDd+3OD6AWyQMYIIxyta9azh1DqQysAVI9wRkH+oqPujb3XftJQHwq92NgfpcEqeeD9JwR4KnwRVZ+EN2otZrTezvZ3EkBLnkqHbYcZ4G3gDx6SB4oL5SlKBSlKD8IrINT6LtvnLlTZqTHMl0rFgFlt5PTMrEnC9tzIwHp4VPbzsFVDry1K9q7GCsBZJ1Y4DWsu0Sg/wDThZB/0HHmgyfrLoCFS8VsoR4ZmXznuRyQPNFu5OGMiNACSM+jIJNeHTccmpaTLAi75IVEe0NzhMyQMFPHJM0JxydyfbIvV7pPbSKNnIWN/kpJV27hDIA1rLwcq8MzRBWPIO9hgHJznRLf+H6mkBkkWC6Xt7iFLK+4oGIGV7kN0hwR4xn3NBNfBnSbK/tbq1nt4jKh3CXYN+1wQCHznKsPHA5HnmrJF0rBDDYyy2FuTFKbe63Qr6tz9oTgcAjubH5BwrtjxVCW4l0zWY59yrHNKRIRkx4abbPH4X+7lDEcfyxnGCM7LdaXtu7iPIEV/CfqKttmRdhYRS5D7oihI2kfpcjkUFH6g6C09e9EI8NHKGLKrL2YbjKoxYZ7ojlQnnAVdwPjJy/onRpp9SghXKyrNl2J+kRncxyPttI/fHPNbpcXSPDDcXi/qRl7G+VcbQJCqlmGMhN4jkUjBCy58Vl3xC6cSMPdRN250k/XjU+lHVkUvGfqHraNzk5/tCHjmg1j4mfEFNNi2Jh7qQHtr5CcfW4+32Hv/Q18+Jqlzf3sTTt35XlQBZThG9XCY4Cqc4wMeT96ntO0eymsElQNFNseOVy29FlTMmTGfV+pAJCCvgxADknMHo0/ympQszBBBcr3CoOFCyAPjkkgDcB7kYPk4oN609NGeOZprOyt5LclZ4pYog0ZHPsPUpHKsvn98gTGg6PpUw7ttbWbBcepYEGNyBh5UEZRlP7Gq3qeu6dqcg+SliOowZe3LJt7jKrfp7pV9aHngH7MMYzUxqGn30d9JcWcamJ0XvxyuP13ACr2m2kxlEGCSQpx9PliHXrutjTZIcxZtZ2ESrDGNyzncVwoIDCQDb7bSo87jjg6k6yuYIWkm0qbs85ZpY2AXHmRYt5VfvwcDNdFhNcajLBM0RtrWCRmCM2ZZJkLxYdV9KIrb+MkkhTxVwlHHjP4+/FBEpodnNEu+3tnV1UnESFT4ORkcj3H9Kz2Cy02K/vrb5O2muGnhEEJiBCo0EeW4UiNFO92PnxwSVzK2XUXzE4sbR/4ekCKJBMqifHG2OKKTcgXbtyx3YDKAPerXomgwWayGPO6VzJJJI+Wdj5JY+34GAKD1x9HacuGFlaKVOQeygxg5znbxXnqPSVlMAWt49w+lkGxh+zx4Yc88HyAfaqx1bcXWoIIbKEva78TyNKI1nQeY422sxTd9TqBnGFJySLZ09d3Lri6tkgYeAkodSPxgAgj7ePGD5ACt3WpNp8sdtdiW6tZyRFMy9x0YBmMcoUFpFwAVfGcbs/TmpPUdA0pE7k9vYouPqlSIDH7sPyKn7uxSQxs65Mbb05Ppbay5GP+V2H9aypo7a3uJpdatJZZDKwS6lQy24iL/poACVjAyOCo5Y0E98HmQ2t5LGixwS3szwhRgdraiggAnHKEYHuDivd0gbw3c9zLBtt7xhsy2JIVjUhDIhA4kGTgZKkgH8TOna3GbtrYMm3sxywbSMNGdyttI4O1l9vAZasCigpnUtmRN83Yy5vBHloN4KXMMbYKEHhWBYgOOVJwfJrJ/hD1Qv8AGZnc9tb0v6d3AkaQOgJ4yfqQHjlvzitF6ymh0eRr5VJiuA0csKkcyn1LIobhfD7wuMlgxyRWGdW9NtYG1eOTuRzwpNHKvHqwCwU+RtJH55FB9d0qF6O14X1nDcqNvcX1L9nBKsBnyAwIB96mqBSlKBXNqNqssTxOMo6lGH4YEH/Q100oMv0qyLZjuJPAbTbsyNhpBjdbSoecuRIBjOSZCcnaKoPxH0FTALt/TcbVEwMu7dIjCGUAYG0g9qT3Lb2PAFbJr3RS3Ezyrc3EBk7W9Yim1miffG2HRiGVgPBHgfmq3rnwjN13BJqE7B5RKd0UZ9XbCZ9IXkqAOMDgZBPNBnlxph1iO0FqxkuWXdcb8BIXVO3I8hGT+ttiYDH8jEAlmxo1jazvpqpJtfUNMlBzv8mIhwO4cYWW3IXJ/wAXq5BFSnw9+HMWlmVlmeVpAASyhQFGTgAZ5yfOa7NX6Qd53uLS7ks5JQom2Ro4k252khxwwBxke1BzTaWjXN3E7A22oxZUbgD3Fj2PtGP5ohG+77q2faqV1bpq3NqvzHpdkAmdQFK3FvlZiRj17oMyYyQVthgrkMLXa9GX0EEUMOquEhK7A1sh9IGNhOcsuPY/j7CvFehrrMh/iAzNKJXHykWBIECF0BPpLKMEjkjP3zQZJ8NpTb3V1p88SO82FVXYAfMQkvGpPIw7DbkfcYqM64023gCi2V9jSF1MihWRXUMqfUzMmwqoLEEPHcZGT6bH1x8MZNKjjvLeZpu1IpbMYGzByr8E5XcADn7iume9tpLvTJ3VVjkn7yeglWSRmZ424wWhuxKAvPEq4oKf8ONCuH1O0AjkUpNHIxKMNqK24knHAIVgM8E8V9YqwPg5ql3/AFJPcloNOikDnhrqaNkii88gOA0rfYAYyQTxXV0RpDx29u3zslxH2gV/TRUcN6g/07yec5LZOSTzQeLXv8PnnackWczB1lYkrDK2AyOf5EZsMrH0gllJGVza0YEAggg8giqRLeXNtfOt3slsr2QJEw3YgbYFWN0YkYkwRkcFs+N2B09OdHR2slxtGInl3xIsj7VBSPKmPO3h0yPwccDghz9V6Cxnee3WGZ5I8T2cip/aVQ4Vg7coy7sZ5U+kcY55dM6M0m+gEgtm2ncCjSSgxOCVZNhfCFGyuAMDAxxiujqLSJL6SC7sLyBWgJCHYHUtkhkaSNs7TwrLz4z5qJ+G2pJb3GoW1y8cVw947hAWCOSisxjaQc5848gEe2KCb6CvOyz6e7FuxuFrJwRJAhC43qSC8THtsOMYXjzXXdaxOmqRWpUGGZTKshHhUjKvEMH6g5jfcfZ2H2x7dQ1zT9PH6ssEO3cQvG7LHc2EXLEknJwOSRWe9SdaR3xiVy9mocPCr28zTzjaDmN4toiVlbGVcsQTkqPIXL4hdeJYduGPa93MyhEKs21SwBdkT1H7BRyx8eDVTi6y1eaWSFILC4VWZHAVwFUZw0rtI0SfcxFi/BBUeaqfUVpDbXlpcMqtucJItw6xqysuA7qk0lxgZYs8mc4AwRwbzZxNKe1HDJdqAVWNrdrWwiX8o4LTH7cP+Nvmgqmj6NdsIpHvo7bT7WWSUTwoVjjZ2OY4GmAeRTuKg4KerAL+K9Ov/EvWLBlim7BZ41kRmjG/YWYAsEbaGYLyOcZ9qu09zC85aZm1S5iIMVraRnsQcHDMCxjD5z65Gz42qMVmHxrS4+ehkuuysjwKe1ESe2odsKzHG4+Tu8HnHAoL3c6E2q6dPLcO1xeoha3CZRFVlWSNkjwoxIoGS245yuQVwKRZ2/zmgtGoQzWErTDGCxt3zv4zlcNlzkDhBxyCbV8JOpR+kZHPB+VlJwclzvgY/wDKJDPEPtvT9l4ZHXRdceLZm0u+DlSCqSEjCNkDCvjPngffmgsn/h11FWs54ON8Uu7geVdRgk55OVYfsBWtVl3wZ6Xayn1NS2VWZYV+5CguGOOOUlX/AFrUaBSlKBSlKBSlKBSlfjeKDh1TWYLfb35o4t5wvccLuP2G4812xuCMjxVH0bRYbq71KW5jjmKzC3QSIG2RrDG21d3gFpCeAD+ftU+ktWvNLurjT2t5bmFW32qrIu4RljjYJCC6EecE7WX80GvX1mkyNHIA0bqVZT4IPBB/pWW6j0NFYXemNDPM0fzhCQSEME3ozMUbAYDEajBz7nOSc3/pnqaK8RigZJI22TROMPE+SNrD+hwRwf8ASqv8ZHaOKznEjwpFcgySom5o1aN1LBSCM84BPglaCf6z6jW1iAVoxcykpAsjgDeR9b5IwifUx/YDkioGx0HT9Jtorm5cySQxgLNI7Mc7cbYUZsKCDgKo8Yz4qO0nUtM3PHbWs9/d8OzSwHuOfIZ5bhVEY+30jjCjOAap1/Y3F9bi7nmAPywuba2VGASMMBMrBhlnVXjPc4Bw3AXBoLCer26gWewtYmt0wjtcSNkqqyIRtRP59w49XgE+aget9RmtXhs9QkvbhTiWVopgFnjCODHsWNCq7wN2WYgZx7EZn0dq0lreQyxSLEwcAuwyoVjtYsuRlQCT5HgePNbfqV3Lc3MRSNE1mwyzQbv07mBgA+yQ8BWDZG7lckEeSAzL+P29tJGlnNNCRlpbi33KrytIp2iF29UMaAhQQCx845rw0dkv57pZ7hhG++VTcSBUU/SJ5QjANIqkKEQHcxGcKDV50rRLa6SVPk911YgwSW5QIZrdnPbdSSNsyoARJnJOc53qR676Wyt7czvFGDG6mGe3EMd1DIu3EVzbMwUsPpfZkMMnYvkBG6XpsaXAntEkgQwCO19QjNwo+qVpJUkhLMQ2YX2nG3xxUpcaRBJG8U8nykDKW7TxSWy7+CMMTLa5yvLxqGw3/bXd05ePNB81HC6NIv63yDRTwF2QZaeyZgyuB5VMk/cnFOlb5Ec7FAkXObexnKB8rg7tPvdm05Ib0fYe31BSbL4Z3SytJDLjtuNjW00TyL59We7Fg8fg+ftVvuNHvSoiuY7mVRhvXBLcgn1A5LX2McA7cYzg4yAaarcQyN/aFs2dxzHqVm9rMcqFI+aX9MvnBBA/qAMjx0y4he3NzGl/BEvcY/KamrhBG4y+y5dc5x/hYEMPcig6rT9GMJdXGrwxImcQ2S26YHk5tEYqAB7kcDyRWbdc28d0p1G2DiAy9gq5d2UrGpV3kYnJkznBJ/cmrHruvXF1ZTTWlzczWULp8zDdtGZXJYEemGP0wkDGWfB9XHBz16jpsTXMlpBtFrq9uJ7ZSMCKcAsuQD6ASGXgH6gMECgo3QmoMJWgMm2KZe2Vbkb2eMK4UkLuVwr5yCQjD3FaL8XpEvtJtr7tFJo5e1KDwY/rWRD98TIuPfn2yaxzS9KknnjgjH6kjhFB45J9/tjzX0N0n0NeMztqc8bxmRZTbxj0tKixqsjvwTwmSnIY8n7UE38KtMuYrMyXjs1xcP3XDDDL6ERQ3/NsRSffJIPIzVzpSgUpSgUr8ZsVA23WdjJM8C3MfdT6gTgcHB2s2FbBBB2k4waCfpVYsOvrGa5FvHLudiQjhT25GAyypJjaxUYzz7jGaswNBxatq8NtG0s7iNF9z7n2Cgcsx9lAJPsKqFt1pNe3UtrZQmLtpuee6R1xn6SsOAWz5G4rkA8VI9faNJMtvPEA7Wk6z9sjJkVQQQmeO4ByueNwGaqnTWtWQZrm0E9zfSRn5l5pO0E8Y+Yzthj2sAg2KTgHAbkkJfqDTY9M0i4ijeUyyBtsgLGWa5fw2VO5nLAH9l+wqM6z1d3t0uZbGeOaxdblBNErCQDKEb42ITDukhBwcJkA4yLVpmlHuxTX0yTXY3GNV9McecZEMZ5JC4G9styeQDirBdWyyKyuoZGUqysMqwPkFTwQaD5UsOvJ4tRa/RVV5H3SRISqOD5UgHnPnJz6ufxX0LpWr2+safJsJAkQxyL/ADRvtHGceVJDBhweD+KzG96J0+7/AIhFaW9zFdWrTfScxEqTsT1k/WPAHI2nnGM0HorqafTpPmIZFILBZISW/UTBP2xx4DZyCRwQTkN903WO4tpeSSduSFjaXkYX0iRyq+olvSBKEKsc8SH75H7ewtE1z3hJItrJ81bsF3M0Um7uwAEgNtBkTGThWi9wKj9Ku4J5mA4tdYhLoRjMdwibZFOMgSFcNkEYaM8Z5qXtZCUtbjvCSS2Y212xIAfBEcmd+0KRKqyZ84BC53ch84da6StreTRRnMW7dCwOQ0TgMhDfzDaw598VdNSvppNOstWgcpdWjfLTMoXJA+h2x5GCEKkHO77eer4u9PARL20cNZydggjJaCTLwMp8lFJaAeeVxnIOfP4f9KXcAaG9h7dlfp2jvK5SXaWicp5Rt3pGcHcVHBxQaTol1bazbx3MR7V1FwJFA7kEm3kDOQynPg5VgfvnFK0oo8t/c38UuYrt1Go26ANEYUVOUTc6qVUZ9LL6jnHmqZ8Npruz1VoY2/VBkR4edsxjDEx8kbScHa58HGeCQdE6B6uVIrxIoLia5lv53WEIQUDbSO859MQyCDk5GDwaDqk7dxGClxpuoIrZ9bC3lDk4DdyHOGPHOxc4H4qKPVenCRo7i6nGAR2rlIbyMZH/ABYu45GeMdzPHNUf4haC9hqEU88MJSdu8YULFBhgXiy/nznIwPVwAMCtN0CzhKtZNDEltcxmF2UAEzouY5cYEZ71uUlUoPrRh5oKfqOrKLef5WGS4tli/WktXubZFVyw5hmLqysCckD2bOBzVV/2TlB7JkDP8qLq12EbJASruMsPIVX4Pkp/noHw/wBRCCTT7tFKxl7OeQ8EozN2OWP07jKgGP8AeRn71CXCSrYNAR/btGudwwCzPAX8qfZBkE5yNoXOKDz6Z1S2OowznbHaalA8VzG30CblXjAT6ct25ATjCzZ4zXJ8q5sLyzkOy70qbvQENlhHu9YU+dq4D5HuVzivVfWSCK7s4cOjAahYOPq24AlUEY5EYYYx5gPGcYm9V1V1/hetYONiwXwAOWHGdykgMHjORnj6DkjFB4dH6abnXLa9RF7U0bXb8elHIaN1B92E/Psec/mt/rKfgpoBT5q4SUtbNLJFbL6sdpZT613E4DH2/BJzWrUClKUClK4tZ1JLaGSaVtscalmP4H49z7Ae9BSvjL1ebKz7cX9/cbkU/wCBQPW4/IBAH5YH2xXN0PpTNoFrGLeC4kZWKLPjYA8sjBmJVjwr5wBn2481C6R0NPq11/EtQYpAx3w2x5PbzlVbI2qpABIAJbJzirN14WiuNMW3lEDPOI2XubFNugEjrsztAAUDIGeQucHBD96Y0NHsZNMuCN9uSu5BtIDHuRzRZyVwTw3jdG49qmektUlO61uv/NW6rvYfTKhyFmU/8205XghgRjGKiesbIS3OnS28whneZ4xKgDboxBLIUZQR3E3xjIzxuPg1Gm/e9l7XbaDVrNvrEchgkA5KmRPEMoAO18EEjAJHIaWeRxWW/ErR2skvby2jLrdQPFdRDjBKlVuF9JPpydyjAOc8cmr70zrIuYsle3KjGOaM59Eq43KCQMjBDA+4INSVxArqysoZWBBBGQQRggg8EEcYoM81bpK2XS1jsYu8ztGYpwxZg5YKLnuLz6Ad3p4wMYAqTtvhzbbR3pLqeQLgySXUu7znI2uAuPbH+vmsx660i90WfuWM88dlI2QEJZYiTgqytlfJO0nz+4zUrpGq6ndW8QGouplTj+zKjBmYhFeUbhGsoDCOQDBYAeRghoHw9sILeKeKOYzSfMSmVmcNJu34G8+Sdm3k+c1gfxh0RbXU5ljPolAm24xtLk5UfjcCR4xnHtVy646Bjkt1vrBZGkTPzcTyFpXII37mVjiRSDuA8+R4wfX0rY2V3Yyxyrst8hjLx3I3SJAZQRk4C/3itwCe4MK+ECP+FGoyyWtzBErPNbOl5bgLnlSFkjBbhd6naMc+piM+KvkfVenGe6jd5kS8jBeF7eZWEqrsfACZ3NH2+EzyhOcnnMNC1G46f1BlkUsrKBKgBw6bjh42OATxkHxyyn3x9KadcpNGkqHcjqrofurAEH+ooKP07oE13NDdXkZUW8YSJX+ucoTtnnQgbW5LLGwyjMxq29T6Mt3ayQMSu8DDKSCrghkYEYOVcK35xUqBQig+afiffCO/guYw8N8oU3CFGAE0ZAEiswAkVwOCowQuf5q1b4ealG0zmNdsV9H86g59MmVjnTBHtJtbPvuNWnqPpq2vYjHcRK4xwSPUn5VvKmse022l0yR4JQS+nym6tXIyJLWQiOcD08YjbuEA8MDwcUF7+MvTzXemv2xl4CJlHuQoIYDHvtJP5IH9M9+GerXMlo0UchLoe3GNm7Y2e7bkkqwEZZJ4mPG3dFj8b4jBlBBBBGQR4I+/9RXzI2nSaXq727sIUkOEkAyAjSK8T4J+lZY03DPhXH5oLj1fdiDU7O/hIjTUYO0+5OUf0AOysCMoxibBB/ujxXbr95FDf2Wq4AhvF+Uu0bb6G8EOecspXaRj/decEV5a7Z/O2F5A24uUN7BukDFHXKTQBmJ4jlDqcYAEqjj3rt11h/FdPNkySTXUkcbx9pNxEyPsbfwNisFD7/AErAkYAoIKcvp8rFWxc6ZdHajn+8tZGXaFOfpBZiR9rnPsasXRuhzX73EKANpD3Ct3ZN4JWN8rHErNkEp+mSAAAPORg2qz+Gz3s0V1q3b7iRpH2YOFcKD6pX8kndjC4GFHJFadFCqgKoCqBgADAA+wA8UHq06ySGNYokVI0GFVfAH2rppSgUpSg/CaxH4s6zLf3HyNs2YIGTv4IHcmaQARg4O4ou58ePRKxB7daZ1z1D8nbbkRpJpD24UQctIVJH7AAFifsKwTVp1toUgtvVc3abWOMyduUISzjkLJOfpXOUixkbpCaC09Adeag0w05ZLKZkUrFNIzgMEIHBUAzenJAwrNgkt99LsOjoS5mvNt5cMGBeVMoqnA2Rwkska444yTk5JyayvSuj1FqsIBS4DFklR19d1GWDOzkHZb22drHA3MTt3HbuuvTF5c6lBGb2RYYCxjUwS7TesjNlgSoZIyqE7VwzYcnC8UE3KbfTFdbdctPKOzaqwA7hCriNQP00/3jnB2jc2PArh+KOm3ZsZjp4Ildw83bJDugj2naQcltqoMDkgYFSNz0HZYVoYhBcJzHPH/AHisPBLMT3PsVfIIyD5rz6g6jawt7Z7hVkLsscrJkKHMbEFQQeGkUKMkAbsk8Gg4fh5cWFtaQW8c8IlKhpAW2u8rY3Myud27cQMHkcD7CrrurPrzRL6X9a9ktZYWGJbSSP0QR5O5km3f3ioTlyBnxxxjl6A1ATX8y2DyfwyFNrdx2dXmJ8wmTLKAvkbsHIOOQaC/6zpUVzDJBMu+ORSrD/1H2IPIPsQDXzzeW02iXj20qvNbTD9PMxjV0yfLZ2RkM2S2AysqsCFLBvpOoDrHpWDUYezOpwOUdThkbGMr7eDyDkH7UFH0DW9vZuYv1GeImTLHfdW6fzgA7Wu4MbHBHqGcHGMV/r/pn5GVdUsC5tHYSukLkBHKNsmQjKlPWSMggbiuNjbR42XQ+p6azoEe5tixdJLdlMkUi/RMkUhHrI9LIMhlLKSeDVh6S1m7zJGNMvO1MpZ4ZlEcUUzFtwjeUg9iTJYrglDnaG3YoIVvldUtRAGQsku2GQltsLnbiJicSC3mOQmR6GwnkR5svwV1eQRT6dc5W4s32gMcntknAH3VTwDkjBXHGKplr8J9Ut5TLALTa+4GEyuy9tv91JuQb1xj3PKg8EA1ovR/SFzFc/OXsqSTiHsxiPJ2pvJ9UrYaVsYG5h9/PmgvdKUoFVzrXpoXkPoKx3Ee7sysgYLuUqyMrAhkdSVZSCOc4OBVjr8IoM56A6qEGnul+/aksn7Em7kkDHbwB6nypABA9WMivcOm01O9F7c2m23WAwKlwPW/6m4SBAcRgZYDJ3HJ4HBq2y9O2rXK3TQRm4UYWQj1AYx/U44BPIGQPNSYFBT/AP2XaVuz8oPOdvdl2+QcbN+3GQOMY4FWq2s440CRoqIowFQBVA+wA4Fe+lB+AV+0pQKUpQKUpQYF8UdXEesM1yJDFbwr8vDlgszMOSTjAT1Mr+7BNvOSBDdH6c7Oby5eTuOFfuBWLRxPJ296hBnvSt+jEo5ALuMbUNbJ8Venjd6fKqKGljIlQHncV5K/9y5H74rNf9phb2Ud64EksuflkcjLzch7mVAfTHDjtRID6QPYnKh6+rtSWOSKxRe1NdFIrhVIPy1uzjbbR4yoJB3uwzuJ54wBofxLsrlIIJLOKJltJFm2k7WURjwn8u0puUjg4xjPisC0e3uJZjesGk7TG5kduA+xwzZc+CT6R5yxxX0/1JraQ2pkHqeRSIEAJaWRkJVVUckn/QZJx5oITqLTPn4Le4tLh4C4Vu+s0ibISpYkR5CsxHp9QGNxPtiuD/ZiW+tSo1aWeKTKsxgiKttcYMeFB4K/UGYH2r29OdEJDZxrqTrc9pAQsnEMKoD9KEBcgE7pGG4+/FViT4nMbhLPR4LbsRqczTBxEqKPU+FKlI1HljnP28ZDp+J2iaxLa7RPC8ESFpmTMbyADkuvIIC5O1SAc+PArQeidIhtbK3igIaMICHAHrLcl+Pvn/LFZ9H8RG1MCytIWaaddk7lf04IyNskinILjByu7ac+c5CjSt0Njaf4ILeL9yERfGPJOB49zQdeoX0cMbSSuqIoyWY4Aqlap8RP0RLbW9x2WI/tckD9lFPmQqP1GUDn6QD43DmoLqa3ScW7al/eXE0OIASEtbfvEgvglQ7giNnbGSxVeFNXa416JBLDHFJvgUboRFgiInaHSPjuxgDwmTgYxnC0HT0prDTxuspTvwyNHKEBAJByrqG/leMq45I9WMnFTRWsgt+vIY5LK5fuRy7BBfA28iLnAw3ChSY5AcZOQsjgDnFa+poPKlKUClKUClKUClKUClKUClKUClKUClKUHiwr5c+J9tE2rzRWsZxvVCieXlYjcEGPTlmxgDG7Jr6hmPFfOHSelu8kl7IQHuC8ne3bexA0jrLPjnEshJiiTklt5/lBoLLY6THHCI+2jRkyInrLq8quw3kkZa3tULksditJuYKSVNdfw01qzSKaaa9LQ2bmG2E7qNsWzO9YwAS0nqCggsFXaP5qrnxG6l+Xh7Ea9qaZNjQjb/ZbT+WDC/S8g2u/v4HjFZJ5oNG+I3xMl1EmGDMVocDYcb5TkEFseOQMID7c59vKeA6bYtArRG+uTGZ4yxLpGTlbftKpO4+ZAxAxhfVkV7OifhzqKNDfrbxvsbfHDLIUYsPocgjgB8PgkEhfbINW/or4d3kl8t3qm0GLDIFcMZJM53uVJ8Hnz52gekYoLB8N+nhplnNeXh23EoM1wzfyKMttwB55JIH8xxzgV7tUt0uovmtUla2tSVMNv3DF2zu9LyupBaU8Hb4TxyQWrv8AiLcSGKO1t13z3MihV3bR20ZXkZm8qu0bSQD9YGCSBXjqmtXGIbVorX5u5Z07bStJEsYiZyZMIrHcBtxjHqHnGKCH0GZw/buIvmbK9kMdvNKv6uwKzos6yKCyHDbCcsPcciuzV9Pubi5ju7O4hb5WRkMDRtGTjiSJpgSwDD1AFNv0NyCCfLXpbkalpiERpadyTBUtlnFu4UN6QE4Ztq55w3PgVX+vb+TQi8toGdL3OTLKz9qdQMSDfktuQnIPnYvIAwQsl31haT27QzozTuGjewADzbxkFNq5GOMiQ4XGGyK6vhdq8lxZFZwRPbyvby5IJ3RkeSOGO0qCRwSCffFUXoGICaxuZcvcS3DiWZl9bmawWZRu/wAC5KgePsPONC6Kg2Sal6doN8zDjGc29vyPvk55/egs9KUoFKUoFKUoFKUoFKUoFKUoFKUoFKUoFYXre3R57iOZQ9s8hu7ZdpLTzjG2ORxwEif14wCfScnJFbpVR+KXTB1CweJP71GEkQyBl1BG0kkAblZlyTgZB9qD5ZvbuW6maSQtJNI2ScZLMT7BR7ngAfgCty+Fnwo7JW5v1UzDmOEjIjIIw7kHDNxwvgeeTjbJ/C34ZJZos90iteHnadrLDzxt4Pr+7A/gfc6cBQBX7SlBUb7Wkh1bZO6xobMGNnIUFu83cAZjjO0RnH/6qndVdYRy3UN5YW5uTZ97uzbdsZX5Z2KCbknaAzYxjPj6hnh/8SUHFjKMZUyr+TkRke2MDB8n+YeecTXUplV9QgR8JcrGpBAOFks7hMgDG3MkSj1c8Y9xQenQPitaXixrewGAdziRiDCJEIdPXwVbwckYzXP8er63msIdk8LSCcMgVwxZSkgONp4HIOTxwB5Iqr/DHVi9vHai3XCzMGfP1ma2uQN3HGO2q554q3dU6ZC3TRkghj3NbW7FljVWO14ixJwCcDcf86Dm6IP6VgzuCBJaupIxhmtp7fbnPP8AdqB+44zWh6HqryXmoQswIgeIIowCFe3RyTjnly3J+34rJ+hrpYtOiJIG1YJ23cDbFqsm5iccYUgVf+iGMt/qV4in5a4+XEEpBHd7cTKzBW9WATgNgAgcZ5oL1SlKBSlKBSlKBSlKBSlKBSlKBSlKBSlKBTFKUClKUClKUGP/APiQB+VteRjvHIx5PbODnPGOeMc5H25772LurZXKelZF07kenI+aClQoPpGJhnAxzivb8edFluLBXiG7sSdx199mxgSP+nIJH2yfbmC0zX44bDS5WbuzfKtHHEi73ZlubdlUIv2EOM/ceaCpfCBS27HteWef2xdD/wDn58Vp93gdMsP/AIH/AC9HjnmqX0j8OtTt2FzHFbqhkWX5eWU9zCElF3CMqrYbGc585xkirzpK3dzDBatZfKWyhRN32DFgrD9OJVOeSPrbHHgZwQET8OvhUIkhmvyJZEBKQcGOLcdx3f8AEbP/AGg+M4BrVwoHivxRXlQKUpQKUpQKUpQKUpQKUpQKUpQKUpQKUpQKUpQKUpQKUpQeMiAgggHP3qH0npe0t5Hlgt4o3c+plUA/bj/CPwMClKCZxTbSlB+0pSgUpSgUpSgUpSgUpSgUpSgUpSgUpSgUpSg//9k=" id="621" name="Google Shape;621;p6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TEhQUExQVFRQXGB8bGBgXFx4gHxscIhgbICMdHhoZHigiHCEmHBweITQiJiosLi4xHh8zODMsNy0tLisBCgoKBQUFDgUFDisZExkrKysrKysrKysrKysrKysrKysrKysrKysrKysrKysrKysrKysrKysrKysrKysrKysrK//AABEIAOYA2wMBIgACEQEDEQH/xAAcAAEAAwEAAwEAAAAAAAAAAAAABQYHBAIDCAH/xABCEAACAQMDAwIFAgMFBgMJAAABAgMABBEFEiEGEzEiQQcUMlFhI3EVQoEkM1KRoRZDU2Jyggg0wRdEZHOisbLR4f/EABQBAQAAAAAAAAAAAAAAAAAAAAD/xAAUEQEAAAAAAAAAAAAAAAAAAAAA/9oADAMBAAIRAxEAPwDcaUpQKUpQKUpQKUpQKUpQK4tZ1AW8EsxG4Rxs+M4ztUnGfbOK7ag+tpNtheEeRby45A/3be7cCgqzdcXaQW0zWMbrdtGkJjufDSj0B98YI/JGQK7TLrhJIh0wKTwpkmJA+xIXBP5xXB0u8Uuovb7126bFHHbQZB5aJd8xGBlhxGCPpy3A3c2jrHVngiRLfYbqdxHAr+Cx5LMAc7UQFifwPOcEIh+u/l5mt723dJtu5PlyZxJxnACqHQ+frUA4Jziuteuo8oHtb+MP4ZrRyPHvs3EeftUnoekJZxt6izud80zn1SPjlmP2x4AwFAwKr2q9e2kkcgElzDFnat4kTdoSA+BJgqcNj6hsbOMkZwE1H1pYn/3qFTnbh32HOcYw+COam4pQwBBBBGQQcgj8Eeaq/QNzcXenxS3pjdpl3bRHhdmABuBJBLYLngD1YAwKgY+jov4lPDbzXNpGttFKqW0zIokaeXLBDlMYQDbjb6m4ycgNKpVIudO1S2ikkGpW8yplgLu2CKFH+OWFwfSvO7byR9vHt03rrMMU1zZ3NtG6hjMQrRKCcBiyt3FU5By0a4BycDmguVK57S9jlUNG6upAIZWBBB8HIPvXRQKUpQKUpQKUpQKUpQKUpQKr/UHVtvat2yXluMZWCBS8p+3oX6R+WwK5+vOsItPtnkJDTcCKLPqdmOBx528Ek/YEecVAdOdQWFlGe/NKs8vrnuLm3mj70gHOGdAMDwqDwOBQNR66vLd4HubFLe2lnSEl7hWkXfnDlUBAUBWyCc8eRWiRtxkc1j3Wt5dXUkcq2ObFpIYcXD7GnzcqVIjyDGC3HqHIIJGOKsOidO6TO7wtp0cNxGAXhkQZCnw6spKuhPG4H8EA8UGgh68qzy4gGl39oYWK2d2fl3h3eiOQAmN0DH05wVIGB78nFTPVWqzGeGxtW7U06uzTFdwijTGWCnhmJIUfbyfagsstwqjLEKPuTgf5mq31xqNu1heK00ZHy8nAcZ5RscKc+ap/XHTtjF8jashmuLq4jjM00jPL2w6mRtzE43fThdoBckYqf6q6QsINPuWWytgUidgVhQvwCeGI3Z+3NB69EnsbWaSc31mEnVGVXkiDqwjRTtl3+pWVVJH35zzXBL1XYzawjNdW/ZtbdtjvIoUzSMoOxy21iIxjjxuYftx3vTttBfNaQRWcLXcIktpJoFcwyIdrhFcZLFcOo3AAqxwc82jTPhvZQG1aONQ9upUsUQmXK4Jk3Kctu5DDBHIGAcUHH1t1XaT2k1rbXEc9xcRtFFHA4kLMykclCQgAySzEAAc1CdXrPe6XLaWEAeCJVQyudncMLKSIIwPV6kI3HAJBC7vNWzrS2QxRWkaqjXkohYqAv6QBkl5x7xI6j8sP3HXrWtRWSQxRiPeXhijh3hTteVYwQDyQoJ8A/T+5AUvQr62GJk14o5A3RXLxCNSFUFTA4RgAABwVPHnzmTn6ogWbU7q3minMFhEfQQyF1a6YDcpPuy5AP8w/peXsYmO5o42Y+SVBJ/qRVZgtYm1O7h7cRT5W3JXauCRNcH1AD9jg59vvQQ0PTb3dmt1Hf3ktxJBuQrNsiZiudvaClVXJ2kEEj35q0a3ohvY4o5jthOGniHlyACE3KeFDecHnGM4rv0nSo7aPtxcJud8E+7uXP/1Mcfaq0dGmuLy6R7qT5IOjGJJCGZ2iXdGZA2+OMBVk2KVz3TnjGQ4eqenkhlt207ZaX0r9uMqNsboqF2EsYUhwEQgcZyV5qf0PqNjItreR9i7KkqAcxzhfLQvnn/F229ag5IxzUP1LfkaxpcJjcIplcykejc1vKqxhvBb0k4/bz7dnU14Z2MCac90gPqkkZYUUgn6Hf1lgyj1IMZxhqC4K2a/axfRupbuxuLlbiWcxW5iZra4dZZOw5w8yTIN0nbdgcHjZweeV2dWzQftKUoFKUoFKUoFQHWGum2iVY+bidxDAMcdxgcFv+VfqP7fmp1zVE6cZtQmGoySgWsUkvykYwBgbozPI3uTiTCnhRzQTPTfSkNue636902DLcyDLu3HjP0KMABV4AA8+a/ep+njcyWzmRhFBKJWh2oVlKgleWGQQxHvgjPg4Igfh9qFzJG3y9vH8n35TFJLOVZozMzeiNI2G0ZIGWGcVbepbmSKzuJIRumSF2jG3OXCkgbR559vegz3V+rFvJjGpMaQXVghjkUB++12xcZyc7VjAwuQfUckAVZuqdGa4nSR5WtIII3PzEUqpId23KkshCxgKWO7yQv2zVW+GWj2s17d3kYa4UCER3Erbi0xiLTEA42n1oCCPTyBjxX51r0/cm9s1urt5dNkuVUo+zO/DMqvsjUFGICck+fuRQcnVzrqYgtora+nsISSbmLBaRwm1TG05/UUMWDMTyRweOZzpzWLWGWaa7uLkXaQkFL2NI3SFSzERJGAj7tu4lSxO1PFaLEgxgYx44qM6k0KG8gaCdQyMPOBlT/iUkHDDJwfyaCC0HS1v1+duraNWm7TxYdy6xo/cj3HgI2SCQnB98+Kmus4HexukjG6RoX2AY5bacDnjz96q/TPVs6QiGa1uJ3ima271uodZDH6TI/qHa9s7uMnIPnF5uLpI0Z5GCqilmY+AoGSf8qCpXFpa6lF8xALea4VFEZmLfpsr79rLGQ0LZ4JGGHHBA2n0nUNSu7iS0XsWqwiM3E8Mpkb1qTsiDxKEYgA5YHaCDzkVGRqb+6tL3T7OSDE4aa7kCRia3wwcbAxeTdgYLJxxyPNT9l1iLlo47OPfIwLTdw7RAqyFGEhUNmQsrBVXOcZztwSFevLGaDW9LiN1cXMRE8hExRipELrnKRrwdwHOec/err1P0vb3qKJk9aHMcq8SRtkHKN+4Bwcg45BqG1Hpm6nvRdmaNGt3xaIBuURsu2Uy+CWceMH04XzVzNBmfSnxKkfuQ3FtdyyQyvE09vbFoztJwXRCTGx4yo3eQeM8TvSfcnvru9MU0MTxxwxrOhR22Fyz7DyqksMZ5PJ48VyafbXWnS3vatWuYp7h7lZFniTbvC70cSFSNpXIIyCCMkEGvHReupdQWYafboZISFczzKEDHdyvZ3mRfScN6QfY+cBMWeqSHVLm1JLRi3ilXgYRizqy5Az6gFbByc7vauTU+jzGss1jJJFdljLuaWRklfOdskbPsIYejOMqMY8V6ekBNb3DpfKhu7gs4nRgVlVTxEikBk2Ic7MEY3NnJNXR3GD+KCJ0q7ivbW3nZAQwSUK2DskHP9GRuPuCPxVZuTe313cxQ3q2cFvII2WONWlkyiPuLP8A3Y9W0EfY+a9egWEGlCF3u3himBMiSowjaUnO8s+fl29WCpIDbfwa4uoruwvZRLaLeS3aptS4slcbcc4aVisTAZ5DE/bzxQc+qdPC1ntbaOKSX5ucie8uGR2kjeCRZIC42shKKCoHGV4yQRVg/i17pyqLuJbi1QKpuLYHeijChpYDkke5ZCf+n2qB/iOp3tkuLRRfWdymd0iqO6gUk7CQNrQy4OG/mOB4q4aP1dBMknzANrLGP1YbnCFRz6vUcPGcHDjg4NBYba4WRVdGDIwDKynIYEZBBHkEHOa9tU7oi6MJawk2gwgtbspBWW2LttK/mPIjYexwcnIJuNApSlApSlBw63/5eb/5T/8A4Gs7+HtjNfWNoJVNvZRwqggQ83RHDPKcAiJiD+mPq3MWJUjN76utmlsrqNPreCRV8/UY2A8c+ftXF0frFs9pbduSNR2VAjLKGXaqhlKjwUJCnjg/0oPLUNYNtd2sT9tLeZXRWPBEwKbEBzjDKWAGPIHPgHo6g6otLMf2ieONiMqhYbmx9h/pnx+a4+sLawuYRFeTosTN9PzAjDkcgH1Ddg4OK+cet7Be/Nc28TrZNMYopCSQ5VBkguzMQeWBPBHjGCAGr6RbNZ2VtqdrK8ayGOS7tzl0l7sqKzKCfRIofgrjO1QffNm1q3j1H5jTrnKusqSL6CvcgEiNuTnnAzCWB4POOQKzTTtaji0KSyeWESERzRMsoYMrXMTMpXho3jLcocZ5KkgEjQ+ptIh1RoSmooiw+pfl2TuCQ8bu6HJUbeNoA5wc0Fi6dkkVZYJGkdoH2LNIOZFKK6tnADEB9hI4yh4GcVXunbm8bUmtru5R/loVdO2vbNyJNy75E5BCYxhMAMyn7Adml215C4B1CC5g+00YWX9u5G2Dz7lT+3vVckG/V9up2cSrcRLFDKkpkCyoJCVV8I0JdZG4wpyoxnJIDTIoIogQqpGCSxCgLlicljjySSST71SfizrlqNNuYvmI+4wC7FlXecSpvAGc5xnIxXbe/DHTJVIaBicEBjPKSv5G9yMj9qrF90vbx6MqTWsEUyyxxbmVFL4ulQO0i4PrjAYnPux8UFqteorp4822nTFR9BnkjhDLggEKSXHgcFV4+3iubRtJGmWt7dTOpnmZ55mX6QxztjTjJAJwDjJJ8eBUnpDWmnoYWu0WMuTEs065RMKO2pdslVPj7BgPyavpnYkufmtQ1GzmwqmGATRCOBicsPrIlKkLtkPPBOAcYDv6b6xit7KFL1pYbmKFA6TxsHkIAXKcHuksQPTk5POKl7TqyKWVbeSK5t3kB2CaIoHwCSFdSQGABOMg/aqx1PZfxW8tXsJ4ibEvIZdnci7heHbHuB2ltqsxwSR6fGciR62eRY7CW67cQiv43lkTc6IgEgDHcF2biVQk5Cl858Gg6r/4ewzNF3JruSNGy0UtxI6OOTtYM3I3YOTknaB4rx6Vtlj1bVgoABW0OB4H6cq4AAGBhRxz/wClTMHWFgwBF7a8j/jp/wDYtmqPqPUMPzGtGC4gMj2sCQkTxjdJ27gelmbaSu4E88UEzeNPf30UloyR29o0itO6Fu5Iw2OkS7huCgYLk43eM4IrjuFuY7xo7f8Att+E3Ga59ENvC5zsCREepmjPKjP05JAqf0rXdOtreONbuzVYkAws0YHA5IAb35P3qH6b16K81ieS0k7sC2ipOwTC91Zn7eGJBf0NJyBtwByc8B2aa38R3QX8HbltnUywBw8Uu4Zjc8epcqWCHwR6s1a55YolG4rGuQoyQoyxAUD2yWIAH3NVHVtSTT9Rknn3JbXUUSd7BKJMjOMSED0BldcE8cNnHmovrC+j1Bltze2dvao6yNMl1GZmZSCojXIEWDn1kk8Dj7hMaZq8CajeQgyGV5IgY1idgp7CfqM6phcqVGWbHoHjmunq6yiNzpzuFLC4KKGXcGDQS5HI4xt3A/cfmuP4YxQql8Lc7olvWCt3O5uxb2+W7hJ3ZbJ88ZxXdqG6fUYIgp7dqpuHbxmRw8caj74HdY/kL/UKH1ox0kwssBEMV4JbeVR6UikDd+3OD6AWyQMYIIxyta9azh1DqQysAVI9wRkH+oqPujb3XftJQHwq92NgfpcEqeeD9JwR4KnwRVZ+EN2otZrTezvZ3EkBLnkqHbYcZ4G3gDx6SB4oL5SlKBSlKD8IrINT6LtvnLlTZqTHMl0rFgFlt5PTMrEnC9tzIwHp4VPbzsFVDry1K9q7GCsBZJ1Y4DWsu0Sg/wDThZB/0HHmgyfrLoCFS8VsoR4ZmXznuRyQPNFu5OGMiNACSM+jIJNeHTccmpaTLAi75IVEe0NzhMyQMFPHJM0JxydyfbIvV7pPbSKNnIWN/kpJV27hDIA1rLwcq8MzRBWPIO9hgHJznRLf+H6mkBkkWC6Xt7iFLK+4oGIGV7kN0hwR4xn3NBNfBnSbK/tbq1nt4jKh3CXYN+1wQCHznKsPHA5HnmrJF0rBDDYyy2FuTFKbe63Qr6tz9oTgcAjubH5BwrtjxVCW4l0zWY59yrHNKRIRkx4abbPH4X+7lDEcfyxnGCM7LdaXtu7iPIEV/CfqKttmRdhYRS5D7oihI2kfpcjkUFH6g6C09e9EI8NHKGLKrL2YbjKoxYZ7ojlQnnAVdwPjJy/onRpp9SghXKyrNl2J+kRncxyPttI/fHPNbpcXSPDDcXi/qRl7G+VcbQJCqlmGMhN4jkUjBCy58Vl3xC6cSMPdRN250k/XjU+lHVkUvGfqHraNzk5/tCHjmg1j4mfEFNNi2Jh7qQHtr5CcfW4+32Hv/Q18+Jqlzf3sTTt35XlQBZThG9XCY4Cqc4wMeT96ntO0eymsElQNFNseOVy29FlTMmTGfV+pAJCCvgxADknMHo0/ympQszBBBcr3CoOFCyAPjkkgDcB7kYPk4oN609NGeOZprOyt5LclZ4pYog0ZHPsPUpHKsvn98gTGg6PpUw7ttbWbBcepYEGNyBh5UEZRlP7Gq3qeu6dqcg+SliOowZe3LJt7jKrfp7pV9aHngH7MMYzUxqGn30d9JcWcamJ0XvxyuP13ACr2m2kxlEGCSQpx9PliHXrutjTZIcxZtZ2ESrDGNyzncVwoIDCQDb7bSo87jjg6k6yuYIWkm0qbs85ZpY2AXHmRYt5VfvwcDNdFhNcajLBM0RtrWCRmCM2ZZJkLxYdV9KIrb+MkkhTxVwlHHjP4+/FBEpodnNEu+3tnV1UnESFT4ORkcj3H9Kz2Cy02K/vrb5O2muGnhEEJiBCo0EeW4UiNFO92PnxwSVzK2XUXzE4sbR/4ekCKJBMqifHG2OKKTcgXbtyx3YDKAPerXomgwWayGPO6VzJJJI+Wdj5JY+34GAKD1x9HacuGFlaKVOQeygxg5znbxXnqPSVlMAWt49w+lkGxh+zx4Yc88HyAfaqx1bcXWoIIbKEva78TyNKI1nQeY422sxTd9TqBnGFJySLZ09d3Lri6tkgYeAkodSPxgAgj7ePGD5ACt3WpNp8sdtdiW6tZyRFMy9x0YBmMcoUFpFwAVfGcbs/TmpPUdA0pE7k9vYouPqlSIDH7sPyKn7uxSQxs65Mbb05Ppbay5GP+V2H9aypo7a3uJpdatJZZDKwS6lQy24iL/poACVjAyOCo5Y0E98HmQ2t5LGixwS3szwhRgdraiggAnHKEYHuDivd0gbw3c9zLBtt7xhsy2JIVjUhDIhA4kGTgZKkgH8TOna3GbtrYMm3sxywbSMNGdyttI4O1l9vAZasCigpnUtmRN83Yy5vBHloN4KXMMbYKEHhWBYgOOVJwfJrJ/hD1Qv8AGZnc9tb0v6d3AkaQOgJ4yfqQHjlvzitF6ymh0eRr5VJiuA0csKkcyn1LIobhfD7wuMlgxyRWGdW9NtYG1eOTuRzwpNHKvHqwCwU+RtJH55FB9d0qF6O14X1nDcqNvcX1L9nBKsBnyAwIB96mqBSlKBXNqNqssTxOMo6lGH4YEH/Q100oMv0qyLZjuJPAbTbsyNhpBjdbSoecuRIBjOSZCcnaKoPxH0FTALt/TcbVEwMu7dIjCGUAYG0g9qT3Lb2PAFbJr3RS3Ezyrc3EBk7W9Yim1miffG2HRiGVgPBHgfmq3rnwjN13BJqE7B5RKd0UZ9XbCZ9IXkqAOMDgZBPNBnlxph1iO0FqxkuWXdcb8BIXVO3I8hGT+ttiYDH8jEAlmxo1jazvpqpJtfUNMlBzv8mIhwO4cYWW3IXJ/wAXq5BFSnw9+HMWlmVlmeVpAASyhQFGTgAZ5yfOa7NX6Qd53uLS7ks5JQom2Ro4k252khxwwBxke1BzTaWjXN3E7A22oxZUbgD3Fj2PtGP5ohG+77q2faqV1bpq3NqvzHpdkAmdQFK3FvlZiRj17oMyYyQVthgrkMLXa9GX0EEUMOquEhK7A1sh9IGNhOcsuPY/j7CvFehrrMh/iAzNKJXHykWBIECF0BPpLKMEjkjP3zQZJ8NpTb3V1p88SO82FVXYAfMQkvGpPIw7DbkfcYqM64023gCi2V9jSF1MihWRXUMqfUzMmwqoLEEPHcZGT6bH1x8MZNKjjvLeZpu1IpbMYGzByr8E5XcADn7iume9tpLvTJ3VVjkn7yeglWSRmZ424wWhuxKAvPEq4oKf8ONCuH1O0AjkUpNHIxKMNqK24knHAIVgM8E8V9YqwPg5ql3/AFJPcloNOikDnhrqaNkii88gOA0rfYAYyQTxXV0RpDx29u3zslxH2gV/TRUcN6g/07yec5LZOSTzQeLXv8PnnackWczB1lYkrDK2AyOf5EZsMrH0gllJGVza0YEAggg8giqRLeXNtfOt3slsr2QJEw3YgbYFWN0YkYkwRkcFs+N2B09OdHR2slxtGInl3xIsj7VBSPKmPO3h0yPwccDghz9V6Cxnee3WGZ5I8T2cip/aVQ4Vg7coy7sZ5U+kcY55dM6M0m+gEgtm2ncCjSSgxOCVZNhfCFGyuAMDAxxiujqLSJL6SC7sLyBWgJCHYHUtkhkaSNs7TwrLz4z5qJ+G2pJb3GoW1y8cVw947hAWCOSisxjaQc5848gEe2KCb6CvOyz6e7FuxuFrJwRJAhC43qSC8THtsOMYXjzXXdaxOmqRWpUGGZTKshHhUjKvEMH6g5jfcfZ2H2x7dQ1zT9PH6ssEO3cQvG7LHc2EXLEknJwOSRWe9SdaR3xiVy9mocPCr28zTzjaDmN4toiVlbGVcsQTkqPIXL4hdeJYduGPa93MyhEKs21SwBdkT1H7BRyx8eDVTi6y1eaWSFILC4VWZHAVwFUZw0rtI0SfcxFi/BBUeaqfUVpDbXlpcMqtucJItw6xqysuA7qk0lxgZYs8mc4AwRwbzZxNKe1HDJdqAVWNrdrWwiX8o4LTH7cP+Nvmgqmj6NdsIpHvo7bT7WWSUTwoVjjZ2OY4GmAeRTuKg4KerAL+K9Ov/EvWLBlim7BZ41kRmjG/YWYAsEbaGYLyOcZ9qu09zC85aZm1S5iIMVraRnsQcHDMCxjD5z65Gz42qMVmHxrS4+ehkuuysjwKe1ESe2odsKzHG4+Tu8HnHAoL3c6E2q6dPLcO1xeoha3CZRFVlWSNkjwoxIoGS245yuQVwKRZ2/zmgtGoQzWErTDGCxt3zv4zlcNlzkDhBxyCbV8JOpR+kZHPB+VlJwclzvgY/wDKJDPEPtvT9l4ZHXRdceLZm0u+DlSCqSEjCNkDCvjPngffmgsn/h11FWs54ON8Uu7geVdRgk55OVYfsBWtVl3wZ6Xayn1NS2VWZYV+5CguGOOOUlX/AFrUaBSlKBSlKBSlKBSlfjeKDh1TWYLfb35o4t5wvccLuP2G4812xuCMjxVH0bRYbq71KW5jjmKzC3QSIG2RrDG21d3gFpCeAD+ftU+ktWvNLurjT2t5bmFW32qrIu4RljjYJCC6EecE7WX80GvX1mkyNHIA0bqVZT4IPBB/pWW6j0NFYXemNDPM0fzhCQSEME3ozMUbAYDEajBz7nOSc3/pnqaK8RigZJI22TROMPE+SNrD+hwRwf8ASqv8ZHaOKznEjwpFcgySom5o1aN1LBSCM84BPglaCf6z6jW1iAVoxcykpAsjgDeR9b5IwifUx/YDkioGx0HT9Jtorm5cySQxgLNI7Mc7cbYUZsKCDgKo8Yz4qO0nUtM3PHbWs9/d8OzSwHuOfIZ5bhVEY+30jjCjOAap1/Y3F9bi7nmAPywuba2VGASMMBMrBhlnVXjPc4Bw3AXBoLCer26gWewtYmt0wjtcSNkqqyIRtRP59w49XgE+aget9RmtXhs9QkvbhTiWVopgFnjCODHsWNCq7wN2WYgZx7EZn0dq0lreQyxSLEwcAuwyoVjtYsuRlQCT5HgePNbfqV3Lc3MRSNE1mwyzQbv07mBgA+yQ8BWDZG7lckEeSAzL+P29tJGlnNNCRlpbi33KrytIp2iF29UMaAhQQCx845rw0dkv57pZ7hhG++VTcSBUU/SJ5QjANIqkKEQHcxGcKDV50rRLa6SVPk911YgwSW5QIZrdnPbdSSNsyoARJnJOc53qR676Wyt7czvFGDG6mGe3EMd1DIu3EVzbMwUsPpfZkMMnYvkBG6XpsaXAntEkgQwCO19QjNwo+qVpJUkhLMQ2YX2nG3xxUpcaRBJG8U8nykDKW7TxSWy7+CMMTLa5yvLxqGw3/bXd05ePNB81HC6NIv63yDRTwF2QZaeyZgyuB5VMk/cnFOlb5Ec7FAkXObexnKB8rg7tPvdm05Ib0fYe31BSbL4Z3SytJDLjtuNjW00TyL59We7Fg8fg+ftVvuNHvSoiuY7mVRhvXBLcgn1A5LX2McA7cYzg4yAaarcQyN/aFs2dxzHqVm9rMcqFI+aX9MvnBBA/qAMjx0y4he3NzGl/BEvcY/KamrhBG4y+y5dc5x/hYEMPcig6rT9GMJdXGrwxImcQ2S26YHk5tEYqAB7kcDyRWbdc28d0p1G2DiAy9gq5d2UrGpV3kYnJkznBJ/cmrHruvXF1ZTTWlzczWULp8zDdtGZXJYEemGP0wkDGWfB9XHBz16jpsTXMlpBtFrq9uJ7ZSMCKcAsuQD6ASGXgH6gMECgo3QmoMJWgMm2KZe2Vbkb2eMK4UkLuVwr5yCQjD3FaL8XpEvtJtr7tFJo5e1KDwY/rWRD98TIuPfn2yaxzS9KknnjgjH6kjhFB45J9/tjzX0N0n0NeMztqc8bxmRZTbxj0tKixqsjvwTwmSnIY8n7UE38KtMuYrMyXjs1xcP3XDDDL6ERQ3/NsRSffJIPIzVzpSgUpSgUr8ZsVA23WdjJM8C3MfdT6gTgcHB2s2FbBBB2k4waCfpVYsOvrGa5FvHLudiQjhT25GAyypJjaxUYzz7jGaswNBxatq8NtG0s7iNF9z7n2Cgcsx9lAJPsKqFt1pNe3UtrZQmLtpuee6R1xn6SsOAWz5G4rkA8VI9faNJMtvPEA7Wk6z9sjJkVQQQmeO4ByueNwGaqnTWtWQZrm0E9zfSRn5l5pO0E8Y+Yzthj2sAg2KTgHAbkkJfqDTY9M0i4ijeUyyBtsgLGWa5fw2VO5nLAH9l+wqM6z1d3t0uZbGeOaxdblBNErCQDKEb42ITDukhBwcJkA4yLVpmlHuxTX0yTXY3GNV9McecZEMZ5JC4G9styeQDirBdWyyKyuoZGUqysMqwPkFTwQaD5UsOvJ4tRa/RVV5H3SRISqOD5UgHnPnJz6ufxX0LpWr2+safJsJAkQxyL/ADRvtHGceVJDBhweD+KzG96J0+7/AIhFaW9zFdWrTfScxEqTsT1k/WPAHI2nnGM0HorqafTpPmIZFILBZISW/UTBP2xx4DZyCRwQTkN903WO4tpeSSduSFjaXkYX0iRyq+olvSBKEKsc8SH75H7ewtE1z3hJItrJ81bsF3M0Um7uwAEgNtBkTGThWi9wKj9Ku4J5mA4tdYhLoRjMdwibZFOMgSFcNkEYaM8Z5qXtZCUtbjvCSS2Y212xIAfBEcmd+0KRKqyZ84BC53ch84da6StreTRRnMW7dCwOQ0TgMhDfzDaw598VdNSvppNOstWgcpdWjfLTMoXJA+h2x5GCEKkHO77eer4u9PARL20cNZydggjJaCTLwMp8lFJaAeeVxnIOfP4f9KXcAaG9h7dlfp2jvK5SXaWicp5Rt3pGcHcVHBxQaTol1bazbx3MR7V1FwJFA7kEm3kDOQynPg5VgfvnFK0oo8t/c38UuYrt1Go26ANEYUVOUTc6qVUZ9LL6jnHmqZ8Npruz1VoY2/VBkR4edsxjDEx8kbScHa58HGeCQdE6B6uVIrxIoLia5lv53WEIQUDbSO859MQyCDk5GDwaDqk7dxGClxpuoIrZ9bC3lDk4DdyHOGPHOxc4H4qKPVenCRo7i6nGAR2rlIbyMZH/ABYu45GeMdzPHNUf4haC9hqEU88MJSdu8YULFBhgXiy/nznIwPVwAMCtN0CzhKtZNDEltcxmF2UAEzouY5cYEZ71uUlUoPrRh5oKfqOrKLef5WGS4tli/WktXubZFVyw5hmLqysCckD2bOBzVV/2TlB7JkDP8qLq12EbJASruMsPIVX4Pkp/noHw/wBRCCTT7tFKxl7OeQ8EozN2OWP07jKgGP8AeRn71CXCSrYNAR/btGudwwCzPAX8qfZBkE5yNoXOKDz6Z1S2OowznbHaalA8VzG30CblXjAT6ct25ATjCzZ4zXJ8q5sLyzkOy70qbvQENlhHu9YU+dq4D5HuVzivVfWSCK7s4cOjAahYOPq24AlUEY5EYYYx5gPGcYm9V1V1/hetYONiwXwAOWHGdykgMHjORnj6DkjFB4dH6abnXLa9RF7U0bXb8elHIaN1B92E/Psec/mt/rKfgpoBT5q4SUtbNLJFbL6sdpZT613E4DH2/BJzWrUClKUClK4tZ1JLaGSaVtscalmP4H49z7Ae9BSvjL1ebKz7cX9/cbkU/wCBQPW4/IBAH5YH2xXN0PpTNoFrGLeC4kZWKLPjYA8sjBmJVjwr5wBn2481C6R0NPq11/EtQYpAx3w2x5PbzlVbI2qpABIAJbJzirN14WiuNMW3lEDPOI2XubFNugEjrsztAAUDIGeQucHBD96Y0NHsZNMuCN9uSu5BtIDHuRzRZyVwTw3jdG49qmektUlO61uv/NW6rvYfTKhyFmU/8205XghgRjGKiesbIS3OnS28whneZ4xKgDboxBLIUZQR3E3xjIzxuPg1Gm/e9l7XbaDVrNvrEchgkA5KmRPEMoAO18EEjAJHIaWeRxWW/ErR2skvby2jLrdQPFdRDjBKlVuF9JPpydyjAOc8cmr70zrIuYsle3KjGOaM59Eq43KCQMjBDA+4INSVxArqysoZWBBBGQQRggg8EEcYoM81bpK2XS1jsYu8ztGYpwxZg5YKLnuLz6Ad3p4wMYAqTtvhzbbR3pLqeQLgySXUu7znI2uAuPbH+vmsx660i90WfuWM88dlI2QEJZYiTgqytlfJO0nz+4zUrpGq6ndW8QGouplTj+zKjBmYhFeUbhGsoDCOQDBYAeRghoHw9sILeKeKOYzSfMSmVmcNJu34G8+Sdm3k+c1gfxh0RbXU5ljPolAm24xtLk5UfjcCR4xnHtVy646Bjkt1vrBZGkTPzcTyFpXII37mVjiRSDuA8+R4wfX0rY2V3Yyxyrst8hjLx3I3SJAZQRk4C/3itwCe4MK+ECP+FGoyyWtzBErPNbOl5bgLnlSFkjBbhd6naMc+piM+KvkfVenGe6jd5kS8jBeF7eZWEqrsfACZ3NH2+EzyhOcnnMNC1G46f1BlkUsrKBKgBw6bjh42OATxkHxyyn3x9KadcpNGkqHcjqrofurAEH+ooKP07oE13NDdXkZUW8YSJX+ucoTtnnQgbW5LLGwyjMxq29T6Mt3ayQMSu8DDKSCrghkYEYOVcK35xUqBQig+afiffCO/guYw8N8oU3CFGAE0ZAEiswAkVwOCowQuf5q1b4ealG0zmNdsV9H86g59MmVjnTBHtJtbPvuNWnqPpq2vYjHcRK4xwSPUn5VvKmse022l0yR4JQS+nym6tXIyJLWQiOcD08YjbuEA8MDwcUF7+MvTzXemv2xl4CJlHuQoIYDHvtJP5IH9M9+GerXMlo0UchLoe3GNm7Y2e7bkkqwEZZJ4mPG3dFj8b4jBlBBBBGQR4I+/9RXzI2nSaXq727sIUkOEkAyAjSK8T4J+lZY03DPhXH5oLj1fdiDU7O/hIjTUYO0+5OUf0AOysCMoxibBB/ujxXbr95FDf2Wq4AhvF+Uu0bb6G8EOecspXaRj/decEV5a7Z/O2F5A24uUN7BukDFHXKTQBmJ4jlDqcYAEqjj3rt11h/FdPNkySTXUkcbx9pNxEyPsbfwNisFD7/AErAkYAoIKcvp8rFWxc6ZdHajn+8tZGXaFOfpBZiR9rnPsasXRuhzX73EKANpD3Ct3ZN4JWN8rHErNkEp+mSAAAPORg2qz+Gz3s0V1q3b7iRpH2YOFcKD6pX8kndjC4GFHJFadFCqgKoCqBgADAA+wA8UHq06ySGNYokVI0GFVfAH2rppSgUpSg/CaxH4s6zLf3HyNs2YIGTv4IHcmaQARg4O4ou58ePRKxB7daZ1z1D8nbbkRpJpD24UQctIVJH7AAFifsKwTVp1toUgtvVc3abWOMyduUISzjkLJOfpXOUixkbpCaC09Adeag0w05ZLKZkUrFNIzgMEIHBUAzenJAwrNgkt99LsOjoS5mvNt5cMGBeVMoqnA2Rwkska444yTk5JyayvSuj1FqsIBS4DFklR19d1GWDOzkHZb22drHA3MTt3HbuuvTF5c6lBGb2RYYCxjUwS7TesjNlgSoZIyqE7VwzYcnC8UE3KbfTFdbdctPKOzaqwA7hCriNQP00/3jnB2jc2PArh+KOm3ZsZjp4Ildw83bJDugj2naQcltqoMDkgYFSNz0HZYVoYhBcJzHPH/AHisPBLMT3PsVfIIyD5rz6g6jawt7Z7hVkLsscrJkKHMbEFQQeGkUKMkAbsk8Gg4fh5cWFtaQW8c8IlKhpAW2u8rY3Myud27cQMHkcD7CrrurPrzRL6X9a9ktZYWGJbSSP0QR5O5km3f3ioTlyBnxxxjl6A1ATX8y2DyfwyFNrdx2dXmJ8wmTLKAvkbsHIOOQaC/6zpUVzDJBMu+ORSrD/1H2IPIPsQDXzzeW02iXj20qvNbTD9PMxjV0yfLZ2RkM2S2AysqsCFLBvpOoDrHpWDUYezOpwOUdThkbGMr7eDyDkH7UFH0DW9vZuYv1GeImTLHfdW6fzgA7Wu4MbHBHqGcHGMV/r/pn5GVdUsC5tHYSukLkBHKNsmQjKlPWSMggbiuNjbR42XQ+p6azoEe5tixdJLdlMkUi/RMkUhHrI9LIMhlLKSeDVh6S1m7zJGNMvO1MpZ4ZlEcUUzFtwjeUg9iTJYrglDnaG3YoIVvldUtRAGQsku2GQltsLnbiJicSC3mOQmR6GwnkR5svwV1eQRT6dc5W4s32gMcntknAH3VTwDkjBXHGKplr8J9Ut5TLALTa+4GEyuy9tv91JuQb1xj3PKg8EA1ovR/SFzFc/OXsqSTiHsxiPJ2pvJ9UrYaVsYG5h9/PmgvdKUoFVzrXpoXkPoKx3Ee7sysgYLuUqyMrAhkdSVZSCOc4OBVjr8IoM56A6qEGnul+/aksn7Em7kkDHbwB6nypABA9WMivcOm01O9F7c2m23WAwKlwPW/6m4SBAcRgZYDJ3HJ4HBq2y9O2rXK3TQRm4UYWQj1AYx/U44BPIGQPNSYFBT/AP2XaVuz8oPOdvdl2+QcbN+3GQOMY4FWq2s440CRoqIowFQBVA+wA4Fe+lB+AV+0pQKUpQKUpQYF8UdXEesM1yJDFbwr8vDlgszMOSTjAT1Mr+7BNvOSBDdH6c7Oby5eTuOFfuBWLRxPJ296hBnvSt+jEo5ALuMbUNbJ8Venjd6fKqKGljIlQHncV5K/9y5H74rNf9phb2Ud64EksuflkcjLzch7mVAfTHDjtRID6QPYnKh6+rtSWOSKxRe1NdFIrhVIPy1uzjbbR4yoJB3uwzuJ54wBofxLsrlIIJLOKJltJFm2k7WURjwn8u0puUjg4xjPisC0e3uJZjesGk7TG5kduA+xwzZc+CT6R5yxxX0/1JraQ2pkHqeRSIEAJaWRkJVVUckn/QZJx5oITqLTPn4Le4tLh4C4Vu+s0ibISpYkR5CsxHp9QGNxPtiuD/ZiW+tSo1aWeKTKsxgiKttcYMeFB4K/UGYH2r29OdEJDZxrqTrc9pAQsnEMKoD9KEBcgE7pGG4+/FViT4nMbhLPR4LbsRqczTBxEqKPU+FKlI1HljnP28ZDp+J2iaxLa7RPC8ESFpmTMbyADkuvIIC5O1SAc+PArQeidIhtbK3igIaMICHAHrLcl+Pvn/LFZ9H8RG1MCytIWaaddk7lf04IyNskinILjByu7ac+c5CjSt0Njaf4ILeL9yERfGPJOB49zQdeoX0cMbSSuqIoyWY4Aqlap8RP0RLbW9x2WI/tckD9lFPmQqP1GUDn6QD43DmoLqa3ScW7al/eXE0OIASEtbfvEgvglQ7giNnbGSxVeFNXa416JBLDHFJvgUboRFgiInaHSPjuxgDwmTgYxnC0HT0prDTxuspTvwyNHKEBAJByrqG/leMq45I9WMnFTRWsgt+vIY5LK5fuRy7BBfA28iLnAw3ChSY5AcZOQsjgDnFa+poPKlKUClKUClKUClKUClKUClKUClKUClKUHiwr5c+J9tE2rzRWsZxvVCieXlYjcEGPTlmxgDG7Jr6hmPFfOHSelu8kl7IQHuC8ne3bexA0jrLPjnEshJiiTklt5/lBoLLY6THHCI+2jRkyInrLq8quw3kkZa3tULksditJuYKSVNdfw01qzSKaaa9LQ2bmG2E7qNsWzO9YwAS0nqCggsFXaP5qrnxG6l+Xh7Ea9qaZNjQjb/ZbT+WDC/S8g2u/v4HjFZJ5oNG+I3xMl1EmGDMVocDYcb5TkEFseOQMID7c59vKeA6bYtArRG+uTGZ4yxLpGTlbftKpO4+ZAxAxhfVkV7OifhzqKNDfrbxvsbfHDLIUYsPocgjgB8PgkEhfbINW/or4d3kl8t3qm0GLDIFcMZJM53uVJ8Hnz52gekYoLB8N+nhplnNeXh23EoM1wzfyKMttwB55JIH8xxzgV7tUt0uovmtUla2tSVMNv3DF2zu9LyupBaU8Hb4TxyQWrv8AiLcSGKO1t13z3MihV3bR20ZXkZm8qu0bSQD9YGCSBXjqmtXGIbVorX5u5Z07bStJEsYiZyZMIrHcBtxjHqHnGKCH0GZw/buIvmbK9kMdvNKv6uwKzos6yKCyHDbCcsPcciuzV9Pubi5ju7O4hb5WRkMDRtGTjiSJpgSwDD1AFNv0NyCCfLXpbkalpiERpadyTBUtlnFu4UN6QE4Ztq55w3PgVX+vb+TQi8toGdL3OTLKz9qdQMSDfktuQnIPnYvIAwQsl31haT27QzozTuGjewADzbxkFNq5GOMiQ4XGGyK6vhdq8lxZFZwRPbyvby5IJ3RkeSOGO0qCRwSCffFUXoGICaxuZcvcS3DiWZl9bmawWZRu/wAC5KgePsPONC6Kg2Sal6doN8zDjGc29vyPvk55/egs9KUoFKUoFKUoFKUoFKUoFKUoFKUoFKUoFYXre3R57iOZQ9s8hu7ZdpLTzjG2ORxwEif14wCfScnJFbpVR+KXTB1CweJP71GEkQyBl1BG0kkAblZlyTgZB9qD5ZvbuW6maSQtJNI2ScZLMT7BR7ngAfgCty+Fnwo7JW5v1UzDmOEjIjIIw7kHDNxwvgeeTjbJ/C34ZJZos90iteHnadrLDzxt4Pr+7A/gfc6cBQBX7SlBUb7Wkh1bZO6xobMGNnIUFu83cAZjjO0RnH/6qndVdYRy3UN5YW5uTZ97uzbdsZX5Z2KCbknaAzYxjPj6hnh/8SUHFjKMZUyr+TkRke2MDB8n+YeecTXUplV9QgR8JcrGpBAOFks7hMgDG3MkSj1c8Y9xQenQPitaXixrewGAdziRiDCJEIdPXwVbwckYzXP8er63msIdk8LSCcMgVwxZSkgONp4HIOTxwB5Iqr/DHVi9vHai3XCzMGfP1ma2uQN3HGO2q554q3dU6ZC3TRkghj3NbW7FljVWO14ixJwCcDcf86Dm6IP6VgzuCBJaupIxhmtp7fbnPP8AdqB+44zWh6HqryXmoQswIgeIIowCFe3RyTjnly3J+34rJ+hrpYtOiJIG1YJ23cDbFqsm5iccYUgVf+iGMt/qV4in5a4+XEEpBHd7cTKzBW9WATgNgAgcZ5oL1SlKBSlKBSlKBSlKBSlKBSlKBSlKBSlKBTFKUClKUClKUGP/APiQB+VteRjvHIx5PbODnPGOeMc5H25772LurZXKelZF07kenI+aClQoPpGJhnAxzivb8edFluLBXiG7sSdx199mxgSP+nIJH2yfbmC0zX44bDS5WbuzfKtHHEi73ZlubdlUIv2EOM/ceaCpfCBS27HteWef2xdD/wDn58Vp93gdMsP/AIH/AC9HjnmqX0j8OtTt2FzHFbqhkWX5eWU9zCElF3CMqrYbGc585xkirzpK3dzDBatZfKWyhRN32DFgrD9OJVOeSPrbHHgZwQET8OvhUIkhmvyJZEBKQcGOLcdx3f8AEbP/AGg+M4BrVwoHivxRXlQKUpQKUpQKUpQKUpQKUpQKUpQKUpQKUpQKUpQKUpQKUpQeMiAgggHP3qH0npe0t5Hlgt4o3c+plUA/bj/CPwMClKCZxTbSlB+0pSgUpSgUpSgUpSgUpSgUpSgUpSgUpSgUpSg//9k=" id="622" name="Google Shape;622;p6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QTEhQUExQVFRQXGB8bGBgXFx4gHxscIhgbICMdHhoZHigiHCEmHBweITQiJiosLi4xHh8zODMsNy0tLisBCgoKBQUFDgUFDisZExkrKysrKysrKysrKysrKysrKysrKysrKysrKysrKysrKysrKysrKysrKysrKysrKysrK//AABEIAOYA2wMBIgACEQEDEQH/xAAcAAEAAwEAAwEAAAAAAAAAAAAABQYHBAIDCAH/xABCEAACAQMDAwIFAgMFBgMJAAABAgMABBEFEiEGEzEiQQcUMlFhI3EVQoEkM1KRoRZDU2Jyggg0wRdEZHOisbLR4f/EABQBAQAAAAAAAAAAAAAAAAAAAAD/xAAUEQEAAAAAAAAAAAAAAAAAAAAA/9oADAMBAAIRAxEAPwDcaUpQKUpQKUpQKUpQKUpQK4tZ1AW8EsxG4Rxs+M4ztUnGfbOK7ag+tpNtheEeRby45A/3be7cCgqzdcXaQW0zWMbrdtGkJjufDSj0B98YI/JGQK7TLrhJIh0wKTwpkmJA+xIXBP5xXB0u8Uuovb7126bFHHbQZB5aJd8xGBlhxGCPpy3A3c2jrHVngiRLfYbqdxHAr+Cx5LMAc7UQFifwPOcEIh+u/l5mt723dJtu5PlyZxJxnACqHQ+frUA4Jziuteuo8oHtb+MP4ZrRyPHvs3EeftUnoekJZxt6izud80zn1SPjlmP2x4AwFAwKr2q9e2kkcgElzDFnat4kTdoSA+BJgqcNj6hsbOMkZwE1H1pYn/3qFTnbh32HOcYw+COam4pQwBBBBGQQcgj8Eeaq/QNzcXenxS3pjdpl3bRHhdmABuBJBLYLngD1YAwKgY+jov4lPDbzXNpGttFKqW0zIokaeXLBDlMYQDbjb6m4ycgNKpVIudO1S2ikkGpW8yplgLu2CKFH+OWFwfSvO7byR9vHt03rrMMU1zZ3NtG6hjMQrRKCcBiyt3FU5By0a4BycDmguVK57S9jlUNG6upAIZWBBB8HIPvXRQKUpQKUpQKUpQKUpQKUpQKr/UHVtvat2yXluMZWCBS8p+3oX6R+WwK5+vOsItPtnkJDTcCKLPqdmOBx528Ek/YEecVAdOdQWFlGe/NKs8vrnuLm3mj70gHOGdAMDwqDwOBQNR66vLd4HubFLe2lnSEl7hWkXfnDlUBAUBWyCc8eRWiRtxkc1j3Wt5dXUkcq2ObFpIYcXD7GnzcqVIjyDGC3HqHIIJGOKsOidO6TO7wtp0cNxGAXhkQZCnw6spKuhPG4H8EA8UGgh68qzy4gGl39oYWK2d2fl3h3eiOQAmN0DH05wVIGB78nFTPVWqzGeGxtW7U06uzTFdwijTGWCnhmJIUfbyfagsstwqjLEKPuTgf5mq31xqNu1heK00ZHy8nAcZ5RscKc+ap/XHTtjF8jashmuLq4jjM00jPL2w6mRtzE43fThdoBckYqf6q6QsINPuWWytgUidgVhQvwCeGI3Z+3NB69EnsbWaSc31mEnVGVXkiDqwjRTtl3+pWVVJH35zzXBL1XYzawjNdW/ZtbdtjvIoUzSMoOxy21iIxjjxuYftx3vTttBfNaQRWcLXcIktpJoFcwyIdrhFcZLFcOo3AAqxwc82jTPhvZQG1aONQ9upUsUQmXK4Jk3Kctu5DDBHIGAcUHH1t1XaT2k1rbXEc9xcRtFFHA4kLMykclCQgAySzEAAc1CdXrPe6XLaWEAeCJVQyudncMLKSIIwPV6kI3HAJBC7vNWzrS2QxRWkaqjXkohYqAv6QBkl5x7xI6j8sP3HXrWtRWSQxRiPeXhijh3hTteVYwQDyQoJ8A/T+5AUvQr62GJk14o5A3RXLxCNSFUFTA4RgAABwVPHnzmTn6ogWbU7q3minMFhEfQQyF1a6YDcpPuy5AP8w/peXsYmO5o42Y+SVBJ/qRVZgtYm1O7h7cRT5W3JXauCRNcH1AD9jg59vvQQ0PTb3dmt1Hf3ktxJBuQrNsiZiudvaClVXJ2kEEj35q0a3ohvY4o5jthOGniHlyACE3KeFDecHnGM4rv0nSo7aPtxcJud8E+7uXP/1Mcfaq0dGmuLy6R7qT5IOjGJJCGZ2iXdGZA2+OMBVk2KVz3TnjGQ4eqenkhlt207ZaX0r9uMqNsboqF2EsYUhwEQgcZyV5qf0PqNjItreR9i7KkqAcxzhfLQvnn/F229ag5IxzUP1LfkaxpcJjcIplcykejc1vKqxhvBb0k4/bz7dnU14Z2MCac90gPqkkZYUUgn6Hf1lgyj1IMZxhqC4K2a/axfRupbuxuLlbiWcxW5iZra4dZZOw5w8yTIN0nbdgcHjZweeV2dWzQftKUoFKUoFKUoFQHWGum2iVY+bidxDAMcdxgcFv+VfqP7fmp1zVE6cZtQmGoySgWsUkvykYwBgbozPI3uTiTCnhRzQTPTfSkNue636902DLcyDLu3HjP0KMABV4AA8+a/ep+njcyWzmRhFBKJWh2oVlKgleWGQQxHvgjPg4Igfh9qFzJG3y9vH8n35TFJLOVZozMzeiNI2G0ZIGWGcVbepbmSKzuJIRumSF2jG3OXCkgbR559vegz3V+rFvJjGpMaQXVghjkUB++12xcZyc7VjAwuQfUckAVZuqdGa4nSR5WtIII3PzEUqpId23KkshCxgKWO7yQv2zVW+GWj2s17d3kYa4UCER3Erbi0xiLTEA42n1oCCPTyBjxX51r0/cm9s1urt5dNkuVUo+zO/DMqvsjUFGICck+fuRQcnVzrqYgtora+nsISSbmLBaRwm1TG05/UUMWDMTyRweOZzpzWLWGWaa7uLkXaQkFL2NI3SFSzERJGAj7tu4lSxO1PFaLEgxgYx44qM6k0KG8gaCdQyMPOBlT/iUkHDDJwfyaCC0HS1v1+duraNWm7TxYdy6xo/cj3HgI2SCQnB98+Kmus4HexukjG6RoX2AY5bacDnjz96q/TPVs6QiGa1uJ3ima271uodZDH6TI/qHa9s7uMnIPnF5uLpI0Z5GCqilmY+AoGSf8qCpXFpa6lF8xALea4VFEZmLfpsr79rLGQ0LZ4JGGHHBA2n0nUNSu7iS0XsWqwiM3E8Mpkb1qTsiDxKEYgA5YHaCDzkVGRqb+6tL3T7OSDE4aa7kCRia3wwcbAxeTdgYLJxxyPNT9l1iLlo47OPfIwLTdw7RAqyFGEhUNmQsrBVXOcZztwSFevLGaDW9LiN1cXMRE8hExRipELrnKRrwdwHOec/err1P0vb3qKJk9aHMcq8SRtkHKN+4Bwcg45BqG1Hpm6nvRdmaNGt3xaIBuURsu2Uy+CWceMH04XzVzNBmfSnxKkfuQ3FtdyyQyvE09vbFoztJwXRCTGx4yo3eQeM8TvSfcnvru9MU0MTxxwxrOhR22Fyz7DyqksMZ5PJ48VyafbXWnS3vatWuYp7h7lZFniTbvC70cSFSNpXIIyCCMkEGvHReupdQWYafboZISFczzKEDHdyvZ3mRfScN6QfY+cBMWeqSHVLm1JLRi3ilXgYRizqy5Az6gFbByc7vauTU+jzGss1jJJFdljLuaWRklfOdskbPsIYejOMqMY8V6ekBNb3DpfKhu7gs4nRgVlVTxEikBk2Ic7MEY3NnJNXR3GD+KCJ0q7ivbW3nZAQwSUK2DskHP9GRuPuCPxVZuTe313cxQ3q2cFvII2WONWlkyiPuLP8A3Y9W0EfY+a9egWEGlCF3u3himBMiSowjaUnO8s+fl29WCpIDbfwa4uoruwvZRLaLeS3aptS4slcbcc4aVisTAZ5DE/bzxQc+qdPC1ntbaOKSX5ucie8uGR2kjeCRZIC42shKKCoHGV4yQRVg/i17pyqLuJbi1QKpuLYHeijChpYDkke5ZCf+n2qB/iOp3tkuLRRfWdymd0iqO6gUk7CQNrQy4OG/mOB4q4aP1dBMknzANrLGP1YbnCFRz6vUcPGcHDjg4NBYba4WRVdGDIwDKynIYEZBBHkEHOa9tU7oi6MJawk2gwgtbspBWW2LttK/mPIjYexwcnIJuNApSlApSlBw63/5eb/5T/8A4Gs7+HtjNfWNoJVNvZRwqggQ83RHDPKcAiJiD+mPq3MWJUjN76utmlsrqNPreCRV8/UY2A8c+ftXF0frFs9pbduSNR2VAjLKGXaqhlKjwUJCnjg/0oPLUNYNtd2sT9tLeZXRWPBEwKbEBzjDKWAGPIHPgHo6g6otLMf2ieONiMqhYbmx9h/pnx+a4+sLawuYRFeTosTN9PzAjDkcgH1Ddg4OK+cet7Be/Nc28TrZNMYopCSQ5VBkguzMQeWBPBHjGCAGr6RbNZ2VtqdrK8ayGOS7tzl0l7sqKzKCfRIofgrjO1QffNm1q3j1H5jTrnKusqSL6CvcgEiNuTnnAzCWB4POOQKzTTtaji0KSyeWESERzRMsoYMrXMTMpXho3jLcocZ5KkgEjQ+ptIh1RoSmooiw+pfl2TuCQ8bu6HJUbeNoA5wc0Fi6dkkVZYJGkdoH2LNIOZFKK6tnADEB9hI4yh4GcVXunbm8bUmtru5R/loVdO2vbNyJNy75E5BCYxhMAMyn7Adml215C4B1CC5g+00YWX9u5G2Dz7lT+3vVckG/V9up2cSrcRLFDKkpkCyoJCVV8I0JdZG4wpyoxnJIDTIoIogQqpGCSxCgLlicljjySSST71SfizrlqNNuYvmI+4wC7FlXecSpvAGc5xnIxXbe/DHTJVIaBicEBjPKSv5G9yMj9qrF90vbx6MqTWsEUyyxxbmVFL4ulQO0i4PrjAYnPux8UFqteorp4822nTFR9BnkjhDLggEKSXHgcFV4+3iubRtJGmWt7dTOpnmZ55mX6QxztjTjJAJwDjJJ8eBUnpDWmnoYWu0WMuTEs065RMKO2pdslVPj7BgPyavpnYkufmtQ1GzmwqmGATRCOBicsPrIlKkLtkPPBOAcYDv6b6xit7KFL1pYbmKFA6TxsHkIAXKcHuksQPTk5POKl7TqyKWVbeSK5t3kB2CaIoHwCSFdSQGABOMg/aqx1PZfxW8tXsJ4ibEvIZdnci7heHbHuB2ltqsxwSR6fGciR62eRY7CW67cQiv43lkTc6IgEgDHcF2biVQk5Cl858Gg6r/4ewzNF3JruSNGy0UtxI6OOTtYM3I3YOTknaB4rx6Vtlj1bVgoABW0OB4H6cq4AAGBhRxz/wClTMHWFgwBF7a8j/jp/wDYtmqPqPUMPzGtGC4gMj2sCQkTxjdJ27gelmbaSu4E88UEzeNPf30UloyR29o0itO6Fu5Iw2OkS7huCgYLk43eM4IrjuFuY7xo7f8Att+E3Ga59ENvC5zsCREepmjPKjP05JAqf0rXdOtreONbuzVYkAws0YHA5IAb35P3qH6b16K81ieS0k7sC2ipOwTC91Zn7eGJBf0NJyBtwByc8B2aa38R3QX8HbltnUywBw8Uu4Zjc8epcqWCHwR6s1a55YolG4rGuQoyQoyxAUD2yWIAH3NVHVtSTT9Rknn3JbXUUSd7BKJMjOMSED0BldcE8cNnHmovrC+j1Bltze2dvao6yNMl1GZmZSCojXIEWDn1kk8Dj7hMaZq8CajeQgyGV5IgY1idgp7CfqM6phcqVGWbHoHjmunq6yiNzpzuFLC4KKGXcGDQS5HI4xt3A/cfmuP4YxQql8Lc7olvWCt3O5uxb2+W7hJ3ZbJ88ZxXdqG6fUYIgp7dqpuHbxmRw8caj74HdY/kL/UKH1ox0kwssBEMV4JbeVR6UikDd+3OD6AWyQMYIIxyta9azh1DqQysAVI9wRkH+oqPujb3XftJQHwq92NgfpcEqeeD9JwR4KnwRVZ+EN2otZrTezvZ3EkBLnkqHbYcZ4G3gDx6SB4oL5SlKBSlKD8IrINT6LtvnLlTZqTHMl0rFgFlt5PTMrEnC9tzIwHp4VPbzsFVDry1K9q7GCsBZJ1Y4DWsu0Sg/wDThZB/0HHmgyfrLoCFS8VsoR4ZmXznuRyQPNFu5OGMiNACSM+jIJNeHTccmpaTLAi75IVEe0NzhMyQMFPHJM0JxydyfbIvV7pPbSKNnIWN/kpJV27hDIA1rLwcq8MzRBWPIO9hgHJznRLf+H6mkBkkWC6Xt7iFLK+4oGIGV7kN0hwR4xn3NBNfBnSbK/tbq1nt4jKh3CXYN+1wQCHznKsPHA5HnmrJF0rBDDYyy2FuTFKbe63Qr6tz9oTgcAjubH5BwrtjxVCW4l0zWY59yrHNKRIRkx4abbPH4X+7lDEcfyxnGCM7LdaXtu7iPIEV/CfqKttmRdhYRS5D7oihI2kfpcjkUFH6g6C09e9EI8NHKGLKrL2YbjKoxYZ7ojlQnnAVdwPjJy/onRpp9SghXKyrNl2J+kRncxyPttI/fHPNbpcXSPDDcXi/qRl7G+VcbQJCqlmGMhN4jkUjBCy58Vl3xC6cSMPdRN250k/XjU+lHVkUvGfqHraNzk5/tCHjmg1j4mfEFNNi2Jh7qQHtr5CcfW4+32Hv/Q18+Jqlzf3sTTt35XlQBZThG9XCY4Cqc4wMeT96ntO0eymsElQNFNseOVy29FlTMmTGfV+pAJCCvgxADknMHo0/ympQszBBBcr3CoOFCyAPjkkgDcB7kYPk4oN609NGeOZprOyt5LclZ4pYog0ZHPsPUpHKsvn98gTGg6PpUw7ttbWbBcepYEGNyBh5UEZRlP7Gq3qeu6dqcg+SliOowZe3LJt7jKrfp7pV9aHngH7MMYzUxqGn30d9JcWcamJ0XvxyuP13ACr2m2kxlEGCSQpx9PliHXrutjTZIcxZtZ2ESrDGNyzncVwoIDCQDb7bSo87jjg6k6yuYIWkm0qbs85ZpY2AXHmRYt5VfvwcDNdFhNcajLBM0RtrWCRmCM2ZZJkLxYdV9KIrb+MkkhTxVwlHHjP4+/FBEpodnNEu+3tnV1UnESFT4ORkcj3H9Kz2Cy02K/vrb5O2muGnhEEJiBCo0EeW4UiNFO92PnxwSVzK2XUXzE4sbR/4ekCKJBMqifHG2OKKTcgXbtyx3YDKAPerXomgwWayGPO6VzJJJI+Wdj5JY+34GAKD1x9HacuGFlaKVOQeygxg5znbxXnqPSVlMAWt49w+lkGxh+zx4Yc88HyAfaqx1bcXWoIIbKEva78TyNKI1nQeY422sxTd9TqBnGFJySLZ09d3Lri6tkgYeAkodSPxgAgj7ePGD5ACt3WpNp8sdtdiW6tZyRFMy9x0YBmMcoUFpFwAVfGcbs/TmpPUdA0pE7k9vYouPqlSIDH7sPyKn7uxSQxs65Mbb05Ppbay5GP+V2H9aypo7a3uJpdatJZZDKwS6lQy24iL/poACVjAyOCo5Y0E98HmQ2t5LGixwS3szwhRgdraiggAnHKEYHuDivd0gbw3c9zLBtt7xhsy2JIVjUhDIhA4kGTgZKkgH8TOna3GbtrYMm3sxywbSMNGdyttI4O1l9vAZasCigpnUtmRN83Yy5vBHloN4KXMMbYKEHhWBYgOOVJwfJrJ/hD1Qv8AGZnc9tb0v6d3AkaQOgJ4yfqQHjlvzitF6ymh0eRr5VJiuA0csKkcyn1LIobhfD7wuMlgxyRWGdW9NtYG1eOTuRzwpNHKvHqwCwU+RtJH55FB9d0qF6O14X1nDcqNvcX1L9nBKsBnyAwIB96mqBSlKBXNqNqssTxOMo6lGH4YEH/Q100oMv0qyLZjuJPAbTbsyNhpBjdbSoecuRIBjOSZCcnaKoPxH0FTALt/TcbVEwMu7dIjCGUAYG0g9qT3Lb2PAFbJr3RS3Ezyrc3EBk7W9Yim1miffG2HRiGVgPBHgfmq3rnwjN13BJqE7B5RKd0UZ9XbCZ9IXkqAOMDgZBPNBnlxph1iO0FqxkuWXdcb8BIXVO3I8hGT+ttiYDH8jEAlmxo1jazvpqpJtfUNMlBzv8mIhwO4cYWW3IXJ/wAXq5BFSnw9+HMWlmVlmeVpAASyhQFGTgAZ5yfOa7NX6Qd53uLS7ks5JQom2Ro4k252khxwwBxke1BzTaWjXN3E7A22oxZUbgD3Fj2PtGP5ohG+77q2faqV1bpq3NqvzHpdkAmdQFK3FvlZiRj17oMyYyQVthgrkMLXa9GX0EEUMOquEhK7A1sh9IGNhOcsuPY/j7CvFehrrMh/iAzNKJXHykWBIECF0BPpLKMEjkjP3zQZJ8NpTb3V1p88SO82FVXYAfMQkvGpPIw7DbkfcYqM64023gCi2V9jSF1MihWRXUMqfUzMmwqoLEEPHcZGT6bH1x8MZNKjjvLeZpu1IpbMYGzByr8E5XcADn7iume9tpLvTJ3VVjkn7yeglWSRmZ424wWhuxKAvPEq4oKf8ONCuH1O0AjkUpNHIxKMNqK24knHAIVgM8E8V9YqwPg5ql3/AFJPcloNOikDnhrqaNkii88gOA0rfYAYyQTxXV0RpDx29u3zslxH2gV/TRUcN6g/07yec5LZOSTzQeLXv8PnnackWczB1lYkrDK2AyOf5EZsMrH0gllJGVza0YEAggg8giqRLeXNtfOt3slsr2QJEw3YgbYFWN0YkYkwRkcFs+N2B09OdHR2slxtGInl3xIsj7VBSPKmPO3h0yPwccDghz9V6Cxnee3WGZ5I8T2cip/aVQ4Vg7coy7sZ5U+kcY55dM6M0m+gEgtm2ncCjSSgxOCVZNhfCFGyuAMDAxxiujqLSJL6SC7sLyBWgJCHYHUtkhkaSNs7TwrLz4z5qJ+G2pJb3GoW1y8cVw947hAWCOSisxjaQc5848gEe2KCb6CvOyz6e7FuxuFrJwRJAhC43qSC8THtsOMYXjzXXdaxOmqRWpUGGZTKshHhUjKvEMH6g5jfcfZ2H2x7dQ1zT9PH6ssEO3cQvG7LHc2EXLEknJwOSRWe9SdaR3xiVy9mocPCr28zTzjaDmN4toiVlbGVcsQTkqPIXL4hdeJYduGPa93MyhEKs21SwBdkT1H7BRyx8eDVTi6y1eaWSFILC4VWZHAVwFUZw0rtI0SfcxFi/BBUeaqfUVpDbXlpcMqtucJItw6xqysuA7qk0lxgZYs8mc4AwRwbzZxNKe1HDJdqAVWNrdrWwiX8o4LTH7cP+Nvmgqmj6NdsIpHvo7bT7WWSUTwoVjjZ2OY4GmAeRTuKg4KerAL+K9Ov/EvWLBlim7BZ41kRmjG/YWYAsEbaGYLyOcZ9qu09zC85aZm1S5iIMVraRnsQcHDMCxjD5z65Gz42qMVmHxrS4+ehkuuysjwKe1ESe2odsKzHG4+Tu8HnHAoL3c6E2q6dPLcO1xeoha3CZRFVlWSNkjwoxIoGS245yuQVwKRZ2/zmgtGoQzWErTDGCxt3zv4zlcNlzkDhBxyCbV8JOpR+kZHPB+VlJwclzvgY/wDKJDPEPtvT9l4ZHXRdceLZm0u+DlSCqSEjCNkDCvjPngffmgsn/h11FWs54ON8Uu7geVdRgk55OVYfsBWtVl3wZ6Xayn1NS2VWZYV+5CguGOOOUlX/AFrUaBSlKBSlKBSlKBSlfjeKDh1TWYLfb35o4t5wvccLuP2G4812xuCMjxVH0bRYbq71KW5jjmKzC3QSIG2RrDG21d3gFpCeAD+ftU+ktWvNLurjT2t5bmFW32qrIu4RljjYJCC6EecE7WX80GvX1mkyNHIA0bqVZT4IPBB/pWW6j0NFYXemNDPM0fzhCQSEME3ozMUbAYDEajBz7nOSc3/pnqaK8RigZJI22TROMPE+SNrD+hwRwf8ASqv8ZHaOKznEjwpFcgySom5o1aN1LBSCM84BPglaCf6z6jW1iAVoxcykpAsjgDeR9b5IwifUx/YDkioGx0HT9Jtorm5cySQxgLNI7Mc7cbYUZsKCDgKo8Yz4qO0nUtM3PHbWs9/d8OzSwHuOfIZ5bhVEY+30jjCjOAap1/Y3F9bi7nmAPywuba2VGASMMBMrBhlnVXjPc4Bw3AXBoLCer26gWewtYmt0wjtcSNkqqyIRtRP59w49XgE+aget9RmtXhs9QkvbhTiWVopgFnjCODHsWNCq7wN2WYgZx7EZn0dq0lreQyxSLEwcAuwyoVjtYsuRlQCT5HgePNbfqV3Lc3MRSNE1mwyzQbv07mBgA+yQ8BWDZG7lckEeSAzL+P29tJGlnNNCRlpbi33KrytIp2iF29UMaAhQQCx845rw0dkv57pZ7hhG++VTcSBUU/SJ5QjANIqkKEQHcxGcKDV50rRLa6SVPk911YgwSW5QIZrdnPbdSSNsyoARJnJOc53qR676Wyt7czvFGDG6mGe3EMd1DIu3EVzbMwUsPpfZkMMnYvkBG6XpsaXAntEkgQwCO19QjNwo+qVpJUkhLMQ2YX2nG3xxUpcaRBJG8U8nykDKW7TxSWy7+CMMTLa5yvLxqGw3/bXd05ePNB81HC6NIv63yDRTwF2QZaeyZgyuB5VMk/cnFOlb5Ec7FAkXObexnKB8rg7tPvdm05Ib0fYe31BSbL4Z3SytJDLjtuNjW00TyL59We7Fg8fg+ftVvuNHvSoiuY7mVRhvXBLcgn1A5LX2McA7cYzg4yAaarcQyN/aFs2dxzHqVm9rMcqFI+aX9MvnBBA/qAMjx0y4he3NzGl/BEvcY/KamrhBG4y+y5dc5x/hYEMPcig6rT9GMJdXGrwxImcQ2S26YHk5tEYqAB7kcDyRWbdc28d0p1G2DiAy9gq5d2UrGpV3kYnJkznBJ/cmrHruvXF1ZTTWlzczWULp8zDdtGZXJYEemGP0wkDGWfB9XHBz16jpsTXMlpBtFrq9uJ7ZSMCKcAsuQD6ASGXgH6gMECgo3QmoMJWgMm2KZe2Vbkb2eMK4UkLuVwr5yCQjD3FaL8XpEvtJtr7tFJo5e1KDwY/rWRD98TIuPfn2yaxzS9KknnjgjH6kjhFB45J9/tjzX0N0n0NeMztqc8bxmRZTbxj0tKixqsjvwTwmSnIY8n7UE38KtMuYrMyXjs1xcP3XDDDL6ERQ3/NsRSffJIPIzVzpSgUpSgUr8ZsVA23WdjJM8C3MfdT6gTgcHB2s2FbBBB2k4waCfpVYsOvrGa5FvHLudiQjhT25GAyypJjaxUYzz7jGaswNBxatq8NtG0s7iNF9z7n2Cgcsx9lAJPsKqFt1pNe3UtrZQmLtpuee6R1xn6SsOAWz5G4rkA8VI9faNJMtvPEA7Wk6z9sjJkVQQQmeO4ByueNwGaqnTWtWQZrm0E9zfSRn5l5pO0E8Y+Yzthj2sAg2KTgHAbkkJfqDTY9M0i4ijeUyyBtsgLGWa5fw2VO5nLAH9l+wqM6z1d3t0uZbGeOaxdblBNErCQDKEb42ITDukhBwcJkA4yLVpmlHuxTX0yTXY3GNV9McecZEMZ5JC4G9styeQDirBdWyyKyuoZGUqysMqwPkFTwQaD5UsOvJ4tRa/RVV5H3SRISqOD5UgHnPnJz6ufxX0LpWr2+safJsJAkQxyL/ADRvtHGceVJDBhweD+KzG96J0+7/AIhFaW9zFdWrTfScxEqTsT1k/WPAHI2nnGM0HorqafTpPmIZFILBZISW/UTBP2xx4DZyCRwQTkN903WO4tpeSSduSFjaXkYX0iRyq+olvSBKEKsc8SH75H7ewtE1z3hJItrJ81bsF3M0Um7uwAEgNtBkTGThWi9wKj9Ku4J5mA4tdYhLoRjMdwibZFOMgSFcNkEYaM8Z5qXtZCUtbjvCSS2Y212xIAfBEcmd+0KRKqyZ84BC53ch84da6StreTRRnMW7dCwOQ0TgMhDfzDaw598VdNSvppNOstWgcpdWjfLTMoXJA+h2x5GCEKkHO77eer4u9PARL20cNZydggjJaCTLwMp8lFJaAeeVxnIOfP4f9KXcAaG9h7dlfp2jvK5SXaWicp5Rt3pGcHcVHBxQaTol1bazbx3MR7V1FwJFA7kEm3kDOQynPg5VgfvnFK0oo8t/c38UuYrt1Go26ANEYUVOUTc6qVUZ9LL6jnHmqZ8Npruz1VoY2/VBkR4edsxjDEx8kbScHa58HGeCQdE6B6uVIrxIoLia5lv53WEIQUDbSO859MQyCDk5GDwaDqk7dxGClxpuoIrZ9bC3lDk4DdyHOGPHOxc4H4qKPVenCRo7i6nGAR2rlIbyMZH/ABYu45GeMdzPHNUf4haC9hqEU88MJSdu8YULFBhgXiy/nznIwPVwAMCtN0CzhKtZNDEltcxmF2UAEzouY5cYEZ71uUlUoPrRh5oKfqOrKLef5WGS4tli/WktXubZFVyw5hmLqysCckD2bOBzVV/2TlB7JkDP8qLq12EbJASruMsPIVX4Pkp/noHw/wBRCCTT7tFKxl7OeQ8EozN2OWP07jKgGP8AeRn71CXCSrYNAR/btGudwwCzPAX8qfZBkE5yNoXOKDz6Z1S2OowznbHaalA8VzG30CblXjAT6ct25ATjCzZ4zXJ8q5sLyzkOy70qbvQENlhHu9YU+dq4D5HuVzivVfWSCK7s4cOjAahYOPq24AlUEY5EYYYx5gPGcYm9V1V1/hetYONiwXwAOWHGdykgMHjORnj6DkjFB4dH6abnXLa9RF7U0bXb8elHIaN1B92E/Psec/mt/rKfgpoBT5q4SUtbNLJFbL6sdpZT613E4DH2/BJzWrUClKUClK4tZ1JLaGSaVtscalmP4H49z7Ae9BSvjL1ebKz7cX9/cbkU/wCBQPW4/IBAH5YH2xXN0PpTNoFrGLeC4kZWKLPjYA8sjBmJVjwr5wBn2481C6R0NPq11/EtQYpAx3w2x5PbzlVbI2qpABIAJbJzirN14WiuNMW3lEDPOI2XubFNugEjrsztAAUDIGeQucHBD96Y0NHsZNMuCN9uSu5BtIDHuRzRZyVwTw3jdG49qmektUlO61uv/NW6rvYfTKhyFmU/8205XghgRjGKiesbIS3OnS28whneZ4xKgDboxBLIUZQR3E3xjIzxuPg1Gm/e9l7XbaDVrNvrEchgkA5KmRPEMoAO18EEjAJHIaWeRxWW/ErR2skvby2jLrdQPFdRDjBKlVuF9JPpydyjAOc8cmr70zrIuYsle3KjGOaM59Eq43KCQMjBDA+4INSVxArqysoZWBBBGQQRggg8EEcYoM81bpK2XS1jsYu8ztGYpwxZg5YKLnuLz6Ad3p4wMYAqTtvhzbbR3pLqeQLgySXUu7znI2uAuPbH+vmsx660i90WfuWM88dlI2QEJZYiTgqytlfJO0nz+4zUrpGq6ndW8QGouplTj+zKjBmYhFeUbhGsoDCOQDBYAeRghoHw9sILeKeKOYzSfMSmVmcNJu34G8+Sdm3k+c1gfxh0RbXU5ljPolAm24xtLk5UfjcCR4xnHtVy646Bjkt1vrBZGkTPzcTyFpXII37mVjiRSDuA8+R4wfX0rY2V3Yyxyrst8hjLx3I3SJAZQRk4C/3itwCe4MK+ECP+FGoyyWtzBErPNbOl5bgLnlSFkjBbhd6naMc+piM+KvkfVenGe6jd5kS8jBeF7eZWEqrsfACZ3NH2+EzyhOcnnMNC1G46f1BlkUsrKBKgBw6bjh42OATxkHxyyn3x9KadcpNGkqHcjqrofurAEH+ooKP07oE13NDdXkZUW8YSJX+ucoTtnnQgbW5LLGwyjMxq29T6Mt3ayQMSu8DDKSCrghkYEYOVcK35xUqBQig+afiffCO/guYw8N8oU3CFGAE0ZAEiswAkVwOCowQuf5q1b4ealG0zmNdsV9H86g59MmVjnTBHtJtbPvuNWnqPpq2vYjHcRK4xwSPUn5VvKmse022l0yR4JQS+nym6tXIyJLWQiOcD08YjbuEA8MDwcUF7+MvTzXemv2xl4CJlHuQoIYDHvtJP5IH9M9+GerXMlo0UchLoe3GNm7Y2e7bkkqwEZZJ4mPG3dFj8b4jBlBBBBGQR4I+/9RXzI2nSaXq727sIUkOEkAyAjSK8T4J+lZY03DPhXH5oLj1fdiDU7O/hIjTUYO0+5OUf0AOysCMoxibBB/ujxXbr95FDf2Wq4AhvF+Uu0bb6G8EOecspXaRj/decEV5a7Z/O2F5A24uUN7BukDFHXKTQBmJ4jlDqcYAEqjj3rt11h/FdPNkySTXUkcbx9pNxEyPsbfwNisFD7/AErAkYAoIKcvp8rFWxc6ZdHajn+8tZGXaFOfpBZiR9rnPsasXRuhzX73EKANpD3Ct3ZN4JWN8rHErNkEp+mSAAAPORg2qz+Gz3s0V1q3b7iRpH2YOFcKD6pX8kndjC4GFHJFadFCqgKoCqBgADAA+wA8UHq06ySGNYokVI0GFVfAH2rppSgUpSg/CaxH4s6zLf3HyNs2YIGTv4IHcmaQARg4O4ou58ePRKxB7daZ1z1D8nbbkRpJpD24UQctIVJH7AAFifsKwTVp1toUgtvVc3abWOMyduUISzjkLJOfpXOUixkbpCaC09Adeag0w05ZLKZkUrFNIzgMEIHBUAzenJAwrNgkt99LsOjoS5mvNt5cMGBeVMoqnA2Rwkska444yTk5JyayvSuj1FqsIBS4DFklR19d1GWDOzkHZb22drHA3MTt3HbuuvTF5c6lBGb2RYYCxjUwS7TesjNlgSoZIyqE7VwzYcnC8UE3KbfTFdbdctPKOzaqwA7hCriNQP00/3jnB2jc2PArh+KOm3ZsZjp4Ildw83bJDugj2naQcltqoMDkgYFSNz0HZYVoYhBcJzHPH/AHisPBLMT3PsVfIIyD5rz6g6jawt7Z7hVkLsscrJkKHMbEFQQeGkUKMkAbsk8Gg4fh5cWFtaQW8c8IlKhpAW2u8rY3Myud27cQMHkcD7CrrurPrzRL6X9a9ktZYWGJbSSP0QR5O5km3f3ioTlyBnxxxjl6A1ATX8y2DyfwyFNrdx2dXmJ8wmTLKAvkbsHIOOQaC/6zpUVzDJBMu+ORSrD/1H2IPIPsQDXzzeW02iXj20qvNbTD9PMxjV0yfLZ2RkM2S2AysqsCFLBvpOoDrHpWDUYezOpwOUdThkbGMr7eDyDkH7UFH0DW9vZuYv1GeImTLHfdW6fzgA7Wu4MbHBHqGcHGMV/r/pn5GVdUsC5tHYSukLkBHKNsmQjKlPWSMggbiuNjbR42XQ+p6azoEe5tixdJLdlMkUi/RMkUhHrI9LIMhlLKSeDVh6S1m7zJGNMvO1MpZ4ZlEcUUzFtwjeUg9iTJYrglDnaG3YoIVvldUtRAGQsku2GQltsLnbiJicSC3mOQmR6GwnkR5svwV1eQRT6dc5W4s32gMcntknAH3VTwDkjBXHGKplr8J9Ut5TLALTa+4GEyuy9tv91JuQb1xj3PKg8EA1ovR/SFzFc/OXsqSTiHsxiPJ2pvJ9UrYaVsYG5h9/PmgvdKUoFVzrXpoXkPoKx3Ee7sysgYLuUqyMrAhkdSVZSCOc4OBVjr8IoM56A6qEGnul+/aksn7Em7kkDHbwB6nypABA9WMivcOm01O9F7c2m23WAwKlwPW/6m4SBAcRgZYDJ3HJ4HBq2y9O2rXK3TQRm4UYWQj1AYx/U44BPIGQPNSYFBT/AP2XaVuz8oPOdvdl2+QcbN+3GQOMY4FWq2s440CRoqIowFQBVA+wA4Fe+lB+AV+0pQKUpQKUpQYF8UdXEesM1yJDFbwr8vDlgszMOSTjAT1Mr+7BNvOSBDdH6c7Oby5eTuOFfuBWLRxPJ296hBnvSt+jEo5ALuMbUNbJ8Venjd6fKqKGljIlQHncV5K/9y5H74rNf9phb2Ud64EksuflkcjLzch7mVAfTHDjtRID6QPYnKh6+rtSWOSKxRe1NdFIrhVIPy1uzjbbR4yoJB3uwzuJ54wBofxLsrlIIJLOKJltJFm2k7WURjwn8u0puUjg4xjPisC0e3uJZjesGk7TG5kduA+xwzZc+CT6R5yxxX0/1JraQ2pkHqeRSIEAJaWRkJVVUckn/QZJx5oITqLTPn4Le4tLh4C4Vu+s0ibISpYkR5CsxHp9QGNxPtiuD/ZiW+tSo1aWeKTKsxgiKttcYMeFB4K/UGYH2r29OdEJDZxrqTrc9pAQsnEMKoD9KEBcgE7pGG4+/FViT4nMbhLPR4LbsRqczTBxEqKPU+FKlI1HljnP28ZDp+J2iaxLa7RPC8ESFpmTMbyADkuvIIC5O1SAc+PArQeidIhtbK3igIaMICHAHrLcl+Pvn/LFZ9H8RG1MCytIWaaddk7lf04IyNskinILjByu7ac+c5CjSt0Njaf4ILeL9yERfGPJOB49zQdeoX0cMbSSuqIoyWY4Aqlap8RP0RLbW9x2WI/tckD9lFPmQqP1GUDn6QD43DmoLqa3ScW7al/eXE0OIASEtbfvEgvglQ7giNnbGSxVeFNXa416JBLDHFJvgUboRFgiInaHSPjuxgDwmTgYxnC0HT0prDTxuspTvwyNHKEBAJByrqG/leMq45I9WMnFTRWsgt+vIY5LK5fuRy7BBfA28iLnAw3ChSY5AcZOQsjgDnFa+poPKlKUClKUClKUClKUClKUClKUClKUClKUHiwr5c+J9tE2rzRWsZxvVCieXlYjcEGPTlmxgDG7Jr6hmPFfOHSelu8kl7IQHuC8ne3bexA0jrLPjnEshJiiTklt5/lBoLLY6THHCI+2jRkyInrLq8quw3kkZa3tULksditJuYKSVNdfw01qzSKaaa9LQ2bmG2E7qNsWzO9YwAS0nqCggsFXaP5qrnxG6l+Xh7Ea9qaZNjQjb/ZbT+WDC/S8g2u/v4HjFZJ5oNG+I3xMl1EmGDMVocDYcb5TkEFseOQMID7c59vKeA6bYtArRG+uTGZ4yxLpGTlbftKpO4+ZAxAxhfVkV7OifhzqKNDfrbxvsbfHDLIUYsPocgjgB8PgkEhfbINW/or4d3kl8t3qm0GLDIFcMZJM53uVJ8Hnz52gekYoLB8N+nhplnNeXh23EoM1wzfyKMttwB55JIH8xxzgV7tUt0uovmtUla2tSVMNv3DF2zu9LyupBaU8Hb4TxyQWrv8AiLcSGKO1t13z3MihV3bR20ZXkZm8qu0bSQD9YGCSBXjqmtXGIbVorX5u5Z07bStJEsYiZyZMIrHcBtxjHqHnGKCH0GZw/buIvmbK9kMdvNKv6uwKzos6yKCyHDbCcsPcciuzV9Pubi5ju7O4hb5WRkMDRtGTjiSJpgSwDD1AFNv0NyCCfLXpbkalpiERpadyTBUtlnFu4UN6QE4Ztq55w3PgVX+vb+TQi8toGdL3OTLKz9qdQMSDfktuQnIPnYvIAwQsl31haT27QzozTuGjewADzbxkFNq5GOMiQ4XGGyK6vhdq8lxZFZwRPbyvby5IJ3RkeSOGO0qCRwSCffFUXoGICaxuZcvcS3DiWZl9bmawWZRu/wAC5KgePsPONC6Kg2Sal6doN8zDjGc29vyPvk55/egs9KUoFKUoFKUoFKUoFKUoFKUoFKUoFKUoFYXre3R57iOZQ9s8hu7ZdpLTzjG2ORxwEif14wCfScnJFbpVR+KXTB1CweJP71GEkQyBl1BG0kkAblZlyTgZB9qD5ZvbuW6maSQtJNI2ScZLMT7BR7ngAfgCty+Fnwo7JW5v1UzDmOEjIjIIw7kHDNxwvgeeTjbJ/C34ZJZos90iteHnadrLDzxt4Pr+7A/gfc6cBQBX7SlBUb7Wkh1bZO6xobMGNnIUFu83cAZjjO0RnH/6qndVdYRy3UN5YW5uTZ97uzbdsZX5Z2KCbknaAzYxjPj6hnh/8SUHFjKMZUyr+TkRke2MDB8n+YeecTXUplV9QgR8JcrGpBAOFks7hMgDG3MkSj1c8Y9xQenQPitaXixrewGAdziRiDCJEIdPXwVbwckYzXP8er63msIdk8LSCcMgVwxZSkgONp4HIOTxwB5Iqr/DHVi9vHai3XCzMGfP1ma2uQN3HGO2q554q3dU6ZC3TRkghj3NbW7FljVWO14ixJwCcDcf86Dm6IP6VgzuCBJaupIxhmtp7fbnPP8AdqB+44zWh6HqryXmoQswIgeIIowCFe3RyTjnly3J+34rJ+hrpYtOiJIG1YJ23cDbFqsm5iccYUgVf+iGMt/qV4in5a4+XEEpBHd7cTKzBW9WATgNgAgcZ5oL1SlKBSlKBSlKBSlKBSlKBSlKBSlKBSlKBTFKUClKUClKUGP/APiQB+VteRjvHIx5PbODnPGOeMc5H25772LurZXKelZF07kenI+aClQoPpGJhnAxzivb8edFluLBXiG7sSdx199mxgSP+nIJH2yfbmC0zX44bDS5WbuzfKtHHEi73ZlubdlUIv2EOM/ceaCpfCBS27HteWef2xdD/wDn58Vp93gdMsP/AIH/AC9HjnmqX0j8OtTt2FzHFbqhkWX5eWU9zCElF3CMqrYbGc585xkirzpK3dzDBatZfKWyhRN32DFgrD9OJVOeSPrbHHgZwQET8OvhUIkhmvyJZEBKQcGOLcdx3f8AEbP/AGg+M4BrVwoHivxRXlQKUpQKUpQKUpQKUpQKUpQKUpQKUpQKUpQKUpQKUpQKUpQeMiAgggHP3qH0npe0t5Hlgt4o3c+plUA/bj/CPwMClKCZxTbSlB+0pSgUpSgUpSgUpSgUpSgUpSgUpSgUpSgUpSg//9k=" id="623" name="Google Shape;623;p6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Cells to Society: Studying the Brain</a:t>
            </a:r>
            <a:endParaRPr/>
          </a:p>
        </p:txBody>
      </p:sp>
      <p:sp>
        <p:nvSpPr>
          <p:cNvPr id="630" name="Google Shape;630;p67"/>
          <p:cNvSpPr txBox="1"/>
          <p:nvPr>
            <p:ph idx="1" type="body"/>
          </p:nvPr>
        </p:nvSpPr>
        <p:spPr>
          <a:xfrm>
            <a:off x="76200" y="2125130"/>
            <a:ext cx="4038600" cy="198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2800"/>
              <a:t>Epidemiologists</a:t>
            </a:r>
            <a:endParaRPr/>
          </a:p>
          <a:p>
            <a:pPr indent="0" lvl="0" marL="0" rtl="0" algn="l">
              <a:lnSpc>
                <a:spcPct val="90000"/>
              </a:lnSpc>
              <a:spcBef>
                <a:spcPts val="560"/>
              </a:spcBef>
              <a:spcAft>
                <a:spcPts val="0"/>
              </a:spcAft>
              <a:buClr>
                <a:schemeClr val="dk1"/>
              </a:buClr>
              <a:buSzPts val="2800"/>
              <a:buNone/>
            </a:pPr>
            <a:r>
              <a:rPr lang="en-US" sz="2800"/>
              <a:t>Psychologists</a:t>
            </a:r>
            <a:endParaRPr/>
          </a:p>
          <a:p>
            <a:pPr indent="0" lvl="0" marL="0" rtl="0" algn="l">
              <a:lnSpc>
                <a:spcPct val="90000"/>
              </a:lnSpc>
              <a:spcBef>
                <a:spcPts val="560"/>
              </a:spcBef>
              <a:spcAft>
                <a:spcPts val="0"/>
              </a:spcAft>
              <a:buClr>
                <a:schemeClr val="dk1"/>
              </a:buClr>
              <a:buSzPts val="2800"/>
              <a:buNone/>
            </a:pPr>
            <a:r>
              <a:rPr lang="en-US" sz="2800"/>
              <a:t>Clinicians</a:t>
            </a:r>
            <a:endParaRPr/>
          </a:p>
          <a:p>
            <a:pPr indent="0" lvl="0" marL="0" rtl="0" algn="l">
              <a:lnSpc>
                <a:spcPct val="90000"/>
              </a:lnSpc>
              <a:spcBef>
                <a:spcPts val="560"/>
              </a:spcBef>
              <a:spcAft>
                <a:spcPts val="0"/>
              </a:spcAft>
              <a:buClr>
                <a:schemeClr val="dk1"/>
              </a:buClr>
              <a:buSzPts val="2800"/>
              <a:buNone/>
            </a:pPr>
            <a:r>
              <a:rPr lang="en-US" sz="2800"/>
              <a:t>Basic Scientists</a:t>
            </a:r>
            <a:endParaRPr sz="2800"/>
          </a:p>
        </p:txBody>
      </p:sp>
      <p:sp>
        <p:nvSpPr>
          <p:cNvPr id="631" name="Google Shape;631;p67"/>
          <p:cNvSpPr/>
          <p:nvPr/>
        </p:nvSpPr>
        <p:spPr>
          <a:xfrm rot="10800000">
            <a:off x="2667001" y="1447800"/>
            <a:ext cx="2370669" cy="2971800"/>
          </a:xfrm>
          <a:prstGeom prst="triangle">
            <a:avLst>
              <a:gd fmla="val 50000" name="adj"/>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632" name="Google Shape;632;p67"/>
          <p:cNvSpPr txBox="1"/>
          <p:nvPr/>
        </p:nvSpPr>
        <p:spPr>
          <a:xfrm>
            <a:off x="2362200" y="1371600"/>
            <a:ext cx="3048000" cy="3352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Populations</a:t>
            </a:r>
            <a:endParaRPr/>
          </a:p>
          <a:p>
            <a:pPr indent="0" lvl="0" marL="0" marR="0" rtl="0" algn="ctr">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Organisms</a:t>
            </a:r>
            <a:endParaRPr/>
          </a:p>
          <a:p>
            <a:pPr indent="0" lvl="0" marL="0" marR="0" rtl="0" algn="ctr">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Organs</a:t>
            </a:r>
            <a:endParaRPr/>
          </a:p>
          <a:p>
            <a:pPr indent="0" lvl="0" marL="0" marR="0" rtl="0" algn="ctr">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Tissues</a:t>
            </a:r>
            <a:endParaRPr/>
          </a:p>
          <a:p>
            <a:pPr indent="0" lvl="0" marL="0" marR="0" rtl="0" algn="ctr">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Cells</a:t>
            </a:r>
            <a:endParaRPr/>
          </a:p>
          <a:p>
            <a:pPr indent="0" lvl="0" marL="0" marR="0" rtl="0" algn="ctr">
              <a:spcBef>
                <a:spcPts val="560"/>
              </a:spcBef>
              <a:spcAft>
                <a:spcPts val="0"/>
              </a:spcAft>
              <a:buClr>
                <a:schemeClr val="dk1"/>
              </a:buClr>
              <a:buSzPts val="2800"/>
              <a:buFont typeface="Arial"/>
              <a:buNone/>
            </a:pPr>
            <a:r>
              <a:rPr lang="en-US" sz="2800">
                <a:solidFill>
                  <a:schemeClr val="dk1"/>
                </a:solidFill>
                <a:latin typeface="Calibri"/>
                <a:ea typeface="Calibri"/>
                <a:cs typeface="Calibri"/>
                <a:sym typeface="Calibri"/>
              </a:rPr>
              <a:t>Molecules</a:t>
            </a:r>
            <a:endParaRPr sz="2800">
              <a:solidFill>
                <a:schemeClr val="dk1"/>
              </a:solidFill>
              <a:latin typeface="Calibri"/>
              <a:ea typeface="Calibri"/>
              <a:cs typeface="Calibri"/>
              <a:sym typeface="Calibri"/>
            </a:endParaRPr>
          </a:p>
        </p:txBody>
      </p:sp>
      <p:sp>
        <p:nvSpPr>
          <p:cNvPr id="633" name="Google Shape;633;p67"/>
          <p:cNvSpPr txBox="1"/>
          <p:nvPr/>
        </p:nvSpPr>
        <p:spPr>
          <a:xfrm>
            <a:off x="4495800" y="1828800"/>
            <a:ext cx="4038600" cy="198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descr="https://journals.prous.com/journals/mf/20002202/html/mf220089/images/Ogura_f1.gif" id="634" name="Google Shape;634;p67"/>
          <p:cNvPicPr preferRelativeResize="0"/>
          <p:nvPr/>
        </p:nvPicPr>
        <p:blipFill rotWithShape="1">
          <a:blip r:embed="rId3">
            <a:alphaModFix/>
          </a:blip>
          <a:srcRect b="0" l="0" r="0" t="0"/>
          <a:stretch/>
        </p:blipFill>
        <p:spPr>
          <a:xfrm>
            <a:off x="464202" y="6019800"/>
            <a:ext cx="1828800" cy="721070"/>
          </a:xfrm>
          <a:prstGeom prst="rect">
            <a:avLst/>
          </a:prstGeom>
          <a:noFill/>
          <a:ln>
            <a:noFill/>
          </a:ln>
        </p:spPr>
      </p:pic>
      <p:pic>
        <p:nvPicPr>
          <p:cNvPr descr="http://www.downstate.edu/grad/images/neuron_large.gif" id="635" name="Google Shape;635;p67"/>
          <p:cNvPicPr preferRelativeResize="0"/>
          <p:nvPr/>
        </p:nvPicPr>
        <p:blipFill rotWithShape="1">
          <a:blip r:embed="rId4">
            <a:alphaModFix/>
          </a:blip>
          <a:srcRect b="0" l="0" r="0" t="0"/>
          <a:stretch/>
        </p:blipFill>
        <p:spPr>
          <a:xfrm>
            <a:off x="623604" y="4382916"/>
            <a:ext cx="1509996" cy="1371600"/>
          </a:xfrm>
          <a:prstGeom prst="rect">
            <a:avLst/>
          </a:prstGeom>
          <a:noFill/>
          <a:ln>
            <a:noFill/>
          </a:ln>
        </p:spPr>
      </p:pic>
      <p:pic>
        <p:nvPicPr>
          <p:cNvPr descr="http://mediad.publicbroadcasting.net/p/upr/files/201311/plaques.jpg" id="636" name="Google Shape;636;p67"/>
          <p:cNvPicPr preferRelativeResize="0"/>
          <p:nvPr/>
        </p:nvPicPr>
        <p:blipFill rotWithShape="1">
          <a:blip r:embed="rId5">
            <a:alphaModFix/>
          </a:blip>
          <a:srcRect b="0" l="0" r="0" t="0"/>
          <a:stretch/>
        </p:blipFill>
        <p:spPr>
          <a:xfrm>
            <a:off x="2514600" y="4529292"/>
            <a:ext cx="2909771" cy="2023908"/>
          </a:xfrm>
          <a:prstGeom prst="rect">
            <a:avLst/>
          </a:prstGeom>
          <a:noFill/>
          <a:ln>
            <a:noFill/>
          </a:ln>
        </p:spPr>
      </p:pic>
      <p:pic>
        <p:nvPicPr>
          <p:cNvPr descr="http://blogs.voanews.com/science-world/files/2013/01/AlzheimersBrain300x210.jpg" id="637" name="Google Shape;637;p67"/>
          <p:cNvPicPr preferRelativeResize="0"/>
          <p:nvPr/>
        </p:nvPicPr>
        <p:blipFill rotWithShape="1">
          <a:blip r:embed="rId6">
            <a:alphaModFix/>
          </a:blip>
          <a:srcRect b="0" l="0" r="0" t="0"/>
          <a:stretch/>
        </p:blipFill>
        <p:spPr>
          <a:xfrm>
            <a:off x="5672089" y="4419601"/>
            <a:ext cx="3243311" cy="227031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Cells to Society: Studying the Brain</a:t>
            </a:r>
            <a:endParaRPr/>
          </a:p>
        </p:txBody>
      </p:sp>
      <p:grpSp>
        <p:nvGrpSpPr>
          <p:cNvPr id="643" name="Google Shape;643;p68"/>
          <p:cNvGrpSpPr/>
          <p:nvPr/>
        </p:nvGrpSpPr>
        <p:grpSpPr>
          <a:xfrm>
            <a:off x="3420032" y="2394119"/>
            <a:ext cx="4733368" cy="4209960"/>
            <a:chOff x="5715000" y="2514600"/>
            <a:chExt cx="4733368" cy="4209960"/>
          </a:xfrm>
        </p:grpSpPr>
        <p:sp>
          <p:nvSpPr>
            <p:cNvPr id="644" name="Google Shape;644;p68"/>
            <p:cNvSpPr/>
            <p:nvPr/>
          </p:nvSpPr>
          <p:spPr>
            <a:xfrm>
              <a:off x="7959089" y="4235281"/>
              <a:ext cx="2489279" cy="2489279"/>
            </a:xfrm>
            <a:custGeom>
              <a:rect b="b" l="l" r="r" t="t"/>
              <a:pathLst>
                <a:path extrusionOk="0" h="2489279" w="2489279">
                  <a:moveTo>
                    <a:pt x="1766901" y="396887"/>
                  </a:moveTo>
                  <a:lnTo>
                    <a:pt x="1960527" y="234406"/>
                  </a:lnTo>
                  <a:lnTo>
                    <a:pt x="2115212" y="364203"/>
                  </a:lnTo>
                  <a:lnTo>
                    <a:pt x="1988823" y="583102"/>
                  </a:lnTo>
                  <a:cubicBezTo>
                    <a:pt x="2078693" y="684199"/>
                    <a:pt x="2147022" y="802548"/>
                    <a:pt x="2189640" y="930927"/>
                  </a:cubicBezTo>
                  <a:lnTo>
                    <a:pt x="2442407" y="930920"/>
                  </a:lnTo>
                  <a:lnTo>
                    <a:pt x="2477471" y="1129779"/>
                  </a:lnTo>
                  <a:lnTo>
                    <a:pt x="2239946" y="1216224"/>
                  </a:lnTo>
                  <a:cubicBezTo>
                    <a:pt x="2243806" y="1351437"/>
                    <a:pt x="2220076" y="1486018"/>
                    <a:pt x="2170203" y="1611756"/>
                  </a:cubicBezTo>
                  <a:lnTo>
                    <a:pt x="2363838" y="1774226"/>
                  </a:lnTo>
                  <a:lnTo>
                    <a:pt x="2262874" y="1949100"/>
                  </a:lnTo>
                  <a:lnTo>
                    <a:pt x="2025353" y="1862643"/>
                  </a:lnTo>
                  <a:cubicBezTo>
                    <a:pt x="1941397" y="1968703"/>
                    <a:pt x="1836712" y="2056545"/>
                    <a:pt x="1717684" y="2120808"/>
                  </a:cubicBezTo>
                  <a:lnTo>
                    <a:pt x="1761583" y="2369733"/>
                  </a:lnTo>
                  <a:lnTo>
                    <a:pt x="1571834" y="2438796"/>
                  </a:lnTo>
                  <a:lnTo>
                    <a:pt x="1445456" y="2219890"/>
                  </a:lnTo>
                  <a:cubicBezTo>
                    <a:pt x="1312968" y="2247171"/>
                    <a:pt x="1176311" y="2247171"/>
                    <a:pt x="1043823" y="2219890"/>
                  </a:cubicBezTo>
                  <a:lnTo>
                    <a:pt x="917445" y="2438796"/>
                  </a:lnTo>
                  <a:lnTo>
                    <a:pt x="727696" y="2369733"/>
                  </a:lnTo>
                  <a:lnTo>
                    <a:pt x="771595" y="2120807"/>
                  </a:lnTo>
                  <a:cubicBezTo>
                    <a:pt x="652567" y="2056544"/>
                    <a:pt x="547882" y="1968702"/>
                    <a:pt x="463926" y="1862642"/>
                  </a:cubicBezTo>
                  <a:lnTo>
                    <a:pt x="226405" y="1949100"/>
                  </a:lnTo>
                  <a:lnTo>
                    <a:pt x="125441" y="1774226"/>
                  </a:lnTo>
                  <a:lnTo>
                    <a:pt x="319076" y="1611756"/>
                  </a:lnTo>
                  <a:cubicBezTo>
                    <a:pt x="269203" y="1486018"/>
                    <a:pt x="245473" y="1351437"/>
                    <a:pt x="249333" y="1216224"/>
                  </a:cubicBezTo>
                  <a:lnTo>
                    <a:pt x="11808" y="1129779"/>
                  </a:lnTo>
                  <a:lnTo>
                    <a:pt x="46872" y="930920"/>
                  </a:lnTo>
                  <a:lnTo>
                    <a:pt x="299639" y="930926"/>
                  </a:lnTo>
                  <a:cubicBezTo>
                    <a:pt x="342257" y="802548"/>
                    <a:pt x="410586" y="684199"/>
                    <a:pt x="500456" y="583101"/>
                  </a:cubicBezTo>
                  <a:lnTo>
                    <a:pt x="374067" y="364203"/>
                  </a:lnTo>
                  <a:lnTo>
                    <a:pt x="528752" y="234406"/>
                  </a:lnTo>
                  <a:lnTo>
                    <a:pt x="722378" y="396887"/>
                  </a:lnTo>
                  <a:cubicBezTo>
                    <a:pt x="837545" y="325938"/>
                    <a:pt x="965961" y="279198"/>
                    <a:pt x="1099790" y="259520"/>
                  </a:cubicBezTo>
                  <a:lnTo>
                    <a:pt x="1143676" y="10592"/>
                  </a:lnTo>
                  <a:lnTo>
                    <a:pt x="1345603" y="10592"/>
                  </a:lnTo>
                  <a:lnTo>
                    <a:pt x="1389489" y="259520"/>
                  </a:lnTo>
                  <a:cubicBezTo>
                    <a:pt x="1523318" y="279198"/>
                    <a:pt x="1651734" y="325937"/>
                    <a:pt x="1766901" y="396887"/>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686325" lIns="560125" spcFirstLastPara="1" rIns="560125" wrap="square" tIns="642775">
              <a:noAutofit/>
            </a:bodyPr>
            <a:lstStyle/>
            <a:p>
              <a:pPr indent="0" lvl="0" marL="0" marR="0" rtl="0" algn="ctr">
                <a:lnSpc>
                  <a:spcPct val="90000"/>
                </a:lnSpc>
                <a:spcBef>
                  <a:spcPts val="0"/>
                </a:spcBef>
                <a:spcAft>
                  <a:spcPts val="0"/>
                </a:spcAft>
                <a:buNone/>
              </a:pPr>
              <a:r>
                <a:t/>
              </a:r>
              <a:endParaRPr sz="4700">
                <a:solidFill>
                  <a:schemeClr val="lt1"/>
                </a:solidFill>
                <a:latin typeface="Calibri"/>
                <a:ea typeface="Calibri"/>
                <a:cs typeface="Calibri"/>
                <a:sym typeface="Calibri"/>
              </a:endParaRPr>
            </a:p>
          </p:txBody>
        </p:sp>
        <p:sp>
          <p:nvSpPr>
            <p:cNvPr id="645" name="Google Shape;645;p68"/>
            <p:cNvSpPr/>
            <p:nvPr/>
          </p:nvSpPr>
          <p:spPr>
            <a:xfrm>
              <a:off x="6368096" y="4193149"/>
              <a:ext cx="1810385" cy="1810385"/>
            </a:xfrm>
            <a:custGeom>
              <a:rect b="b" l="l" r="r" t="t"/>
              <a:pathLst>
                <a:path extrusionOk="0" h="1810385" w="1810385">
                  <a:moveTo>
                    <a:pt x="1354615" y="458525"/>
                  </a:moveTo>
                  <a:lnTo>
                    <a:pt x="1621708" y="378028"/>
                  </a:lnTo>
                  <a:lnTo>
                    <a:pt x="1719988" y="548254"/>
                  </a:lnTo>
                  <a:lnTo>
                    <a:pt x="1516730" y="739315"/>
                  </a:lnTo>
                  <a:cubicBezTo>
                    <a:pt x="1546193" y="847937"/>
                    <a:pt x="1546193" y="962448"/>
                    <a:pt x="1516730" y="1071070"/>
                  </a:cubicBezTo>
                  <a:lnTo>
                    <a:pt x="1719988" y="1262131"/>
                  </a:lnTo>
                  <a:lnTo>
                    <a:pt x="1621708" y="1432357"/>
                  </a:lnTo>
                  <a:lnTo>
                    <a:pt x="1354615" y="1351860"/>
                  </a:lnTo>
                  <a:cubicBezTo>
                    <a:pt x="1275277" y="1431687"/>
                    <a:pt x="1176108" y="1488942"/>
                    <a:pt x="1067307" y="1517738"/>
                  </a:cubicBezTo>
                  <a:lnTo>
                    <a:pt x="1003473" y="1789296"/>
                  </a:lnTo>
                  <a:lnTo>
                    <a:pt x="806912" y="1789296"/>
                  </a:lnTo>
                  <a:lnTo>
                    <a:pt x="743078" y="1517738"/>
                  </a:lnTo>
                  <a:cubicBezTo>
                    <a:pt x="634276" y="1488943"/>
                    <a:pt x="535108" y="1431688"/>
                    <a:pt x="455770" y="1351860"/>
                  </a:cubicBezTo>
                  <a:lnTo>
                    <a:pt x="188677" y="1432357"/>
                  </a:lnTo>
                  <a:lnTo>
                    <a:pt x="90397" y="1262131"/>
                  </a:lnTo>
                  <a:lnTo>
                    <a:pt x="293655" y="1071070"/>
                  </a:lnTo>
                  <a:cubicBezTo>
                    <a:pt x="264192" y="962448"/>
                    <a:pt x="264192" y="847937"/>
                    <a:pt x="293655" y="739315"/>
                  </a:cubicBezTo>
                  <a:lnTo>
                    <a:pt x="90397" y="548254"/>
                  </a:lnTo>
                  <a:lnTo>
                    <a:pt x="188677" y="378028"/>
                  </a:lnTo>
                  <a:lnTo>
                    <a:pt x="455770" y="458525"/>
                  </a:lnTo>
                  <a:cubicBezTo>
                    <a:pt x="535108" y="378698"/>
                    <a:pt x="634277" y="321443"/>
                    <a:pt x="743078" y="292647"/>
                  </a:cubicBezTo>
                  <a:lnTo>
                    <a:pt x="806912" y="21089"/>
                  </a:lnTo>
                  <a:lnTo>
                    <a:pt x="1003473" y="21089"/>
                  </a:lnTo>
                  <a:lnTo>
                    <a:pt x="1067307" y="292647"/>
                  </a:lnTo>
                  <a:cubicBezTo>
                    <a:pt x="1176109" y="321442"/>
                    <a:pt x="1275277" y="378697"/>
                    <a:pt x="1354615" y="458525"/>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494075" lIns="491325" spcFirstLastPara="1" rIns="491325" wrap="square" tIns="494075">
              <a:noAutofit/>
            </a:bodyPr>
            <a:lstStyle/>
            <a:p>
              <a:pPr indent="0" lvl="0" marL="0" marR="0" rtl="0" algn="ctr">
                <a:lnSpc>
                  <a:spcPct val="90000"/>
                </a:lnSpc>
                <a:spcBef>
                  <a:spcPts val="0"/>
                </a:spcBef>
                <a:spcAft>
                  <a:spcPts val="0"/>
                </a:spcAft>
                <a:buNone/>
              </a:pPr>
              <a:r>
                <a:t/>
              </a:r>
              <a:endParaRPr sz="2800">
                <a:solidFill>
                  <a:schemeClr val="lt1"/>
                </a:solidFill>
                <a:latin typeface="Calibri"/>
                <a:ea typeface="Calibri"/>
                <a:cs typeface="Calibri"/>
                <a:sym typeface="Calibri"/>
              </a:endParaRPr>
            </a:p>
          </p:txBody>
        </p:sp>
        <p:sp>
          <p:nvSpPr>
            <p:cNvPr id="646" name="Google Shape;646;p68"/>
            <p:cNvSpPr/>
            <p:nvPr/>
          </p:nvSpPr>
          <p:spPr>
            <a:xfrm>
              <a:off x="5715000" y="2514600"/>
              <a:ext cx="2172463" cy="2172463"/>
            </a:xfrm>
            <a:custGeom>
              <a:rect b="b" l="l" r="r" t="t"/>
              <a:pathLst>
                <a:path extrusionOk="0" h="1773807" w="1773807">
                  <a:moveTo>
                    <a:pt x="1141705" y="448690"/>
                  </a:moveTo>
                  <a:lnTo>
                    <a:pt x="1331431" y="331184"/>
                  </a:lnTo>
                  <a:lnTo>
                    <a:pt x="1442623" y="442376"/>
                  </a:lnTo>
                  <a:lnTo>
                    <a:pt x="1325117" y="632102"/>
                  </a:lnTo>
                  <a:cubicBezTo>
                    <a:pt x="1370375" y="709938"/>
                    <a:pt x="1394085" y="798425"/>
                    <a:pt x="1393808" y="888462"/>
                  </a:cubicBezTo>
                  <a:lnTo>
                    <a:pt x="1590435" y="994016"/>
                  </a:lnTo>
                  <a:lnTo>
                    <a:pt x="1549735" y="1145906"/>
                  </a:lnTo>
                  <a:lnTo>
                    <a:pt x="1326675" y="1139006"/>
                  </a:lnTo>
                  <a:cubicBezTo>
                    <a:pt x="1281896" y="1217119"/>
                    <a:pt x="1217120" y="1281896"/>
                    <a:pt x="1139007" y="1326675"/>
                  </a:cubicBezTo>
                  <a:lnTo>
                    <a:pt x="1145906" y="1549736"/>
                  </a:lnTo>
                  <a:lnTo>
                    <a:pt x="994016" y="1590435"/>
                  </a:lnTo>
                  <a:lnTo>
                    <a:pt x="888461" y="1393809"/>
                  </a:lnTo>
                  <a:cubicBezTo>
                    <a:pt x="798424" y="1394086"/>
                    <a:pt x="709938" y="1370376"/>
                    <a:pt x="632102" y="1325117"/>
                  </a:cubicBezTo>
                  <a:lnTo>
                    <a:pt x="442376" y="1442623"/>
                  </a:lnTo>
                  <a:lnTo>
                    <a:pt x="331184" y="1331431"/>
                  </a:lnTo>
                  <a:lnTo>
                    <a:pt x="448690" y="1141705"/>
                  </a:lnTo>
                  <a:cubicBezTo>
                    <a:pt x="403432" y="1063869"/>
                    <a:pt x="379722" y="975382"/>
                    <a:pt x="379999" y="885345"/>
                  </a:cubicBezTo>
                  <a:lnTo>
                    <a:pt x="183372" y="779791"/>
                  </a:lnTo>
                  <a:lnTo>
                    <a:pt x="224072" y="627901"/>
                  </a:lnTo>
                  <a:lnTo>
                    <a:pt x="447132" y="634801"/>
                  </a:lnTo>
                  <a:cubicBezTo>
                    <a:pt x="491911" y="556688"/>
                    <a:pt x="556687" y="491911"/>
                    <a:pt x="634800" y="447132"/>
                  </a:cubicBezTo>
                  <a:lnTo>
                    <a:pt x="627901" y="224071"/>
                  </a:lnTo>
                  <a:lnTo>
                    <a:pt x="779791" y="183372"/>
                  </a:lnTo>
                  <a:lnTo>
                    <a:pt x="885346" y="379998"/>
                  </a:lnTo>
                  <a:cubicBezTo>
                    <a:pt x="975383" y="379721"/>
                    <a:pt x="1063869" y="403431"/>
                    <a:pt x="1141705" y="448690"/>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627725" lIns="627725" spcFirstLastPara="1" rIns="627725" wrap="square" tIns="627725">
              <a:noAutofit/>
            </a:bodyPr>
            <a:lstStyle/>
            <a:p>
              <a:pPr indent="0" lvl="0" marL="0" marR="0" rtl="0" algn="ctr">
                <a:lnSpc>
                  <a:spcPct val="90000"/>
                </a:lnSpc>
                <a:spcBef>
                  <a:spcPts val="0"/>
                </a:spcBef>
                <a:spcAft>
                  <a:spcPts val="0"/>
                </a:spcAft>
                <a:buNone/>
              </a:pPr>
              <a:r>
                <a:t/>
              </a:r>
              <a:endParaRPr sz="3100">
                <a:solidFill>
                  <a:schemeClr val="lt1"/>
                </a:solidFill>
                <a:latin typeface="Calibri"/>
                <a:ea typeface="Calibri"/>
                <a:cs typeface="Calibri"/>
                <a:sym typeface="Calibri"/>
              </a:endParaRPr>
            </a:p>
          </p:txBody>
        </p:sp>
      </p:grpSp>
      <p:sp>
        <p:nvSpPr>
          <p:cNvPr descr="https://joyfulpapist.files.wordpress.com/2011/01/blue-brain.jpg" id="647" name="Google Shape;647;p6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68"/>
          <p:cNvSpPr/>
          <p:nvPr/>
        </p:nvSpPr>
        <p:spPr>
          <a:xfrm>
            <a:off x="2158921" y="2438400"/>
            <a:ext cx="1810385" cy="1771015"/>
          </a:xfrm>
          <a:custGeom>
            <a:rect b="b" l="l" r="r" t="t"/>
            <a:pathLst>
              <a:path extrusionOk="0" h="1773807" w="1773807">
                <a:moveTo>
                  <a:pt x="1141705" y="448690"/>
                </a:moveTo>
                <a:lnTo>
                  <a:pt x="1331431" y="331184"/>
                </a:lnTo>
                <a:lnTo>
                  <a:pt x="1442623" y="442376"/>
                </a:lnTo>
                <a:lnTo>
                  <a:pt x="1325117" y="632102"/>
                </a:lnTo>
                <a:cubicBezTo>
                  <a:pt x="1370375" y="709938"/>
                  <a:pt x="1394085" y="798425"/>
                  <a:pt x="1393808" y="888462"/>
                </a:cubicBezTo>
                <a:lnTo>
                  <a:pt x="1590435" y="994016"/>
                </a:lnTo>
                <a:lnTo>
                  <a:pt x="1549735" y="1145906"/>
                </a:lnTo>
                <a:lnTo>
                  <a:pt x="1326675" y="1139006"/>
                </a:lnTo>
                <a:cubicBezTo>
                  <a:pt x="1281896" y="1217119"/>
                  <a:pt x="1217120" y="1281896"/>
                  <a:pt x="1139007" y="1326675"/>
                </a:cubicBezTo>
                <a:lnTo>
                  <a:pt x="1145906" y="1549736"/>
                </a:lnTo>
                <a:lnTo>
                  <a:pt x="994016" y="1590435"/>
                </a:lnTo>
                <a:lnTo>
                  <a:pt x="888461" y="1393809"/>
                </a:lnTo>
                <a:cubicBezTo>
                  <a:pt x="798424" y="1394086"/>
                  <a:pt x="709938" y="1370376"/>
                  <a:pt x="632102" y="1325117"/>
                </a:cubicBezTo>
                <a:lnTo>
                  <a:pt x="442376" y="1442623"/>
                </a:lnTo>
                <a:lnTo>
                  <a:pt x="331184" y="1331431"/>
                </a:lnTo>
                <a:lnTo>
                  <a:pt x="448690" y="1141705"/>
                </a:lnTo>
                <a:cubicBezTo>
                  <a:pt x="403432" y="1063869"/>
                  <a:pt x="379722" y="975382"/>
                  <a:pt x="379999" y="885345"/>
                </a:cubicBezTo>
                <a:lnTo>
                  <a:pt x="183372" y="779791"/>
                </a:lnTo>
                <a:lnTo>
                  <a:pt x="224072" y="627901"/>
                </a:lnTo>
                <a:lnTo>
                  <a:pt x="447132" y="634801"/>
                </a:lnTo>
                <a:cubicBezTo>
                  <a:pt x="491911" y="556688"/>
                  <a:pt x="556687" y="491911"/>
                  <a:pt x="634800" y="447132"/>
                </a:cubicBezTo>
                <a:lnTo>
                  <a:pt x="627901" y="224071"/>
                </a:lnTo>
                <a:lnTo>
                  <a:pt x="779791" y="183372"/>
                </a:lnTo>
                <a:lnTo>
                  <a:pt x="885346" y="379998"/>
                </a:lnTo>
                <a:cubicBezTo>
                  <a:pt x="975383" y="379721"/>
                  <a:pt x="1063869" y="403431"/>
                  <a:pt x="1141705" y="448690"/>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627725" lIns="627725" spcFirstLastPara="1" rIns="627725" wrap="square" tIns="627725">
            <a:noAutofit/>
          </a:bodyPr>
          <a:lstStyle/>
          <a:p>
            <a:pPr indent="0" lvl="0" marL="0" marR="0" rtl="0" algn="ctr">
              <a:lnSpc>
                <a:spcPct val="90000"/>
              </a:lnSpc>
              <a:spcBef>
                <a:spcPts val="0"/>
              </a:spcBef>
              <a:spcAft>
                <a:spcPts val="0"/>
              </a:spcAft>
              <a:buNone/>
            </a:pPr>
            <a:r>
              <a:t/>
            </a:r>
            <a:endParaRPr sz="3100">
              <a:solidFill>
                <a:schemeClr val="lt1"/>
              </a:solidFill>
              <a:latin typeface="Calibri"/>
              <a:ea typeface="Calibri"/>
              <a:cs typeface="Calibri"/>
              <a:sym typeface="Calibri"/>
            </a:endParaRPr>
          </a:p>
        </p:txBody>
      </p:sp>
      <p:sp>
        <p:nvSpPr>
          <p:cNvPr id="649" name="Google Shape;649;p68"/>
          <p:cNvSpPr/>
          <p:nvPr/>
        </p:nvSpPr>
        <p:spPr>
          <a:xfrm>
            <a:off x="2158921" y="1447800"/>
            <a:ext cx="1581151" cy="1457649"/>
          </a:xfrm>
          <a:custGeom>
            <a:rect b="b" l="l" r="r" t="t"/>
            <a:pathLst>
              <a:path extrusionOk="0" h="1773807" w="1773807">
                <a:moveTo>
                  <a:pt x="1141705" y="448690"/>
                </a:moveTo>
                <a:lnTo>
                  <a:pt x="1331431" y="331184"/>
                </a:lnTo>
                <a:lnTo>
                  <a:pt x="1442623" y="442376"/>
                </a:lnTo>
                <a:lnTo>
                  <a:pt x="1325117" y="632102"/>
                </a:lnTo>
                <a:cubicBezTo>
                  <a:pt x="1370375" y="709938"/>
                  <a:pt x="1394085" y="798425"/>
                  <a:pt x="1393808" y="888462"/>
                </a:cubicBezTo>
                <a:lnTo>
                  <a:pt x="1590435" y="994016"/>
                </a:lnTo>
                <a:lnTo>
                  <a:pt x="1549735" y="1145906"/>
                </a:lnTo>
                <a:lnTo>
                  <a:pt x="1326675" y="1139006"/>
                </a:lnTo>
                <a:cubicBezTo>
                  <a:pt x="1281896" y="1217119"/>
                  <a:pt x="1217120" y="1281896"/>
                  <a:pt x="1139007" y="1326675"/>
                </a:cubicBezTo>
                <a:lnTo>
                  <a:pt x="1145906" y="1549736"/>
                </a:lnTo>
                <a:lnTo>
                  <a:pt x="994016" y="1590435"/>
                </a:lnTo>
                <a:lnTo>
                  <a:pt x="888461" y="1393809"/>
                </a:lnTo>
                <a:cubicBezTo>
                  <a:pt x="798424" y="1394086"/>
                  <a:pt x="709938" y="1370376"/>
                  <a:pt x="632102" y="1325117"/>
                </a:cubicBezTo>
                <a:lnTo>
                  <a:pt x="442376" y="1442623"/>
                </a:lnTo>
                <a:lnTo>
                  <a:pt x="331184" y="1331431"/>
                </a:lnTo>
                <a:lnTo>
                  <a:pt x="448690" y="1141705"/>
                </a:lnTo>
                <a:cubicBezTo>
                  <a:pt x="403432" y="1063869"/>
                  <a:pt x="379722" y="975382"/>
                  <a:pt x="379999" y="885345"/>
                </a:cubicBezTo>
                <a:lnTo>
                  <a:pt x="183372" y="779791"/>
                </a:lnTo>
                <a:lnTo>
                  <a:pt x="224072" y="627901"/>
                </a:lnTo>
                <a:lnTo>
                  <a:pt x="447132" y="634801"/>
                </a:lnTo>
                <a:cubicBezTo>
                  <a:pt x="491911" y="556688"/>
                  <a:pt x="556687" y="491911"/>
                  <a:pt x="634800" y="447132"/>
                </a:cubicBezTo>
                <a:lnTo>
                  <a:pt x="627901" y="224071"/>
                </a:lnTo>
                <a:lnTo>
                  <a:pt x="779791" y="183372"/>
                </a:lnTo>
                <a:lnTo>
                  <a:pt x="885346" y="379998"/>
                </a:lnTo>
                <a:cubicBezTo>
                  <a:pt x="975383" y="379721"/>
                  <a:pt x="1063869" y="403431"/>
                  <a:pt x="1141705" y="448690"/>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627725" lIns="627725" spcFirstLastPara="1" rIns="627725" wrap="square" tIns="627725">
            <a:noAutofit/>
          </a:bodyPr>
          <a:lstStyle/>
          <a:p>
            <a:pPr indent="0" lvl="0" marL="0" marR="0" rtl="0" algn="ctr">
              <a:lnSpc>
                <a:spcPct val="90000"/>
              </a:lnSpc>
              <a:spcBef>
                <a:spcPts val="0"/>
              </a:spcBef>
              <a:spcAft>
                <a:spcPts val="0"/>
              </a:spcAft>
              <a:buNone/>
            </a:pPr>
            <a:r>
              <a:t/>
            </a:r>
            <a:endParaRPr sz="3100">
              <a:solidFill>
                <a:schemeClr val="lt1"/>
              </a:solidFill>
              <a:latin typeface="Calibri"/>
              <a:ea typeface="Calibri"/>
              <a:cs typeface="Calibri"/>
              <a:sym typeface="Calibri"/>
            </a:endParaRPr>
          </a:p>
        </p:txBody>
      </p:sp>
      <p:sp>
        <p:nvSpPr>
          <p:cNvPr id="650" name="Google Shape;650;p68"/>
          <p:cNvSpPr/>
          <p:nvPr/>
        </p:nvSpPr>
        <p:spPr>
          <a:xfrm>
            <a:off x="1285953" y="1523993"/>
            <a:ext cx="1304847" cy="1219207"/>
          </a:xfrm>
          <a:custGeom>
            <a:rect b="b" l="l" r="r" t="t"/>
            <a:pathLst>
              <a:path extrusionOk="0" h="1773807" w="1773807">
                <a:moveTo>
                  <a:pt x="1141705" y="448690"/>
                </a:moveTo>
                <a:lnTo>
                  <a:pt x="1331431" y="331184"/>
                </a:lnTo>
                <a:lnTo>
                  <a:pt x="1442623" y="442376"/>
                </a:lnTo>
                <a:lnTo>
                  <a:pt x="1325117" y="632102"/>
                </a:lnTo>
                <a:cubicBezTo>
                  <a:pt x="1370375" y="709938"/>
                  <a:pt x="1394085" y="798425"/>
                  <a:pt x="1393808" y="888462"/>
                </a:cubicBezTo>
                <a:lnTo>
                  <a:pt x="1590435" y="994016"/>
                </a:lnTo>
                <a:lnTo>
                  <a:pt x="1549735" y="1145906"/>
                </a:lnTo>
                <a:lnTo>
                  <a:pt x="1326675" y="1139006"/>
                </a:lnTo>
                <a:cubicBezTo>
                  <a:pt x="1281896" y="1217119"/>
                  <a:pt x="1217120" y="1281896"/>
                  <a:pt x="1139007" y="1326675"/>
                </a:cubicBezTo>
                <a:lnTo>
                  <a:pt x="1145906" y="1549736"/>
                </a:lnTo>
                <a:lnTo>
                  <a:pt x="994016" y="1590435"/>
                </a:lnTo>
                <a:lnTo>
                  <a:pt x="888461" y="1393809"/>
                </a:lnTo>
                <a:cubicBezTo>
                  <a:pt x="798424" y="1394086"/>
                  <a:pt x="709938" y="1370376"/>
                  <a:pt x="632102" y="1325117"/>
                </a:cubicBezTo>
                <a:lnTo>
                  <a:pt x="442376" y="1442623"/>
                </a:lnTo>
                <a:lnTo>
                  <a:pt x="331184" y="1331431"/>
                </a:lnTo>
                <a:lnTo>
                  <a:pt x="448690" y="1141705"/>
                </a:lnTo>
                <a:cubicBezTo>
                  <a:pt x="403432" y="1063869"/>
                  <a:pt x="379722" y="975382"/>
                  <a:pt x="379999" y="885345"/>
                </a:cubicBezTo>
                <a:lnTo>
                  <a:pt x="183372" y="779791"/>
                </a:lnTo>
                <a:lnTo>
                  <a:pt x="224072" y="627901"/>
                </a:lnTo>
                <a:lnTo>
                  <a:pt x="447132" y="634801"/>
                </a:lnTo>
                <a:cubicBezTo>
                  <a:pt x="491911" y="556688"/>
                  <a:pt x="556687" y="491911"/>
                  <a:pt x="634800" y="447132"/>
                </a:cubicBezTo>
                <a:lnTo>
                  <a:pt x="627901" y="224071"/>
                </a:lnTo>
                <a:lnTo>
                  <a:pt x="779791" y="183372"/>
                </a:lnTo>
                <a:lnTo>
                  <a:pt x="885346" y="379998"/>
                </a:lnTo>
                <a:cubicBezTo>
                  <a:pt x="975383" y="379721"/>
                  <a:pt x="1063869" y="403431"/>
                  <a:pt x="1141705" y="448690"/>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627725" lIns="627725" spcFirstLastPara="1" rIns="627725" wrap="square" tIns="627725">
            <a:noAutofit/>
          </a:bodyPr>
          <a:lstStyle/>
          <a:p>
            <a:pPr indent="0" lvl="0" marL="0" marR="0" rtl="0" algn="ctr">
              <a:lnSpc>
                <a:spcPct val="90000"/>
              </a:lnSpc>
              <a:spcBef>
                <a:spcPts val="0"/>
              </a:spcBef>
              <a:spcAft>
                <a:spcPts val="0"/>
              </a:spcAft>
              <a:buNone/>
            </a:pPr>
            <a:r>
              <a:t/>
            </a:r>
            <a:endParaRPr sz="3100">
              <a:solidFill>
                <a:schemeClr val="lt1"/>
              </a:solidFill>
              <a:latin typeface="Calibri"/>
              <a:ea typeface="Calibri"/>
              <a:cs typeface="Calibri"/>
              <a:sym typeface="Calibri"/>
            </a:endParaRPr>
          </a:p>
        </p:txBody>
      </p:sp>
      <p:sp>
        <p:nvSpPr>
          <p:cNvPr id="651" name="Google Shape;651;p68"/>
          <p:cNvSpPr txBox="1"/>
          <p:nvPr/>
        </p:nvSpPr>
        <p:spPr>
          <a:xfrm>
            <a:off x="5410200" y="5143507"/>
            <a:ext cx="3048000" cy="64769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Populations</a:t>
            </a:r>
            <a:endParaRPr/>
          </a:p>
        </p:txBody>
      </p:sp>
      <p:sp>
        <p:nvSpPr>
          <p:cNvPr id="652" name="Google Shape;652;p68"/>
          <p:cNvSpPr/>
          <p:nvPr/>
        </p:nvSpPr>
        <p:spPr>
          <a:xfrm>
            <a:off x="1381046" y="1948930"/>
            <a:ext cx="114967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Molecules</a:t>
            </a:r>
            <a:endParaRPr/>
          </a:p>
        </p:txBody>
      </p:sp>
      <p:sp>
        <p:nvSpPr>
          <p:cNvPr id="653" name="Google Shape;653;p68"/>
          <p:cNvSpPr/>
          <p:nvPr/>
        </p:nvSpPr>
        <p:spPr>
          <a:xfrm>
            <a:off x="2631518" y="1948930"/>
            <a:ext cx="61908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Cells</a:t>
            </a:r>
            <a:endParaRPr/>
          </a:p>
        </p:txBody>
      </p:sp>
      <p:sp>
        <p:nvSpPr>
          <p:cNvPr id="654" name="Google Shape;654;p68"/>
          <p:cNvSpPr/>
          <p:nvPr/>
        </p:nvSpPr>
        <p:spPr>
          <a:xfrm>
            <a:off x="2631518" y="3144735"/>
            <a:ext cx="85632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Tissues</a:t>
            </a:r>
            <a:endParaRPr/>
          </a:p>
        </p:txBody>
      </p:sp>
      <p:sp>
        <p:nvSpPr>
          <p:cNvPr id="655" name="Google Shape;655;p68"/>
          <p:cNvSpPr/>
          <p:nvPr/>
        </p:nvSpPr>
        <p:spPr>
          <a:xfrm>
            <a:off x="4094069" y="3295684"/>
            <a:ext cx="84087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Organs</a:t>
            </a:r>
            <a:endParaRPr/>
          </a:p>
        </p:txBody>
      </p:sp>
      <p:sp>
        <p:nvSpPr>
          <p:cNvPr id="656" name="Google Shape;656;p68"/>
          <p:cNvSpPr/>
          <p:nvPr/>
        </p:nvSpPr>
        <p:spPr>
          <a:xfrm>
            <a:off x="4424611" y="4793194"/>
            <a:ext cx="116788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Organisms</a:t>
            </a:r>
            <a:endParaRPr/>
          </a:p>
        </p:txBody>
      </p:sp>
      <p:pic>
        <p:nvPicPr>
          <p:cNvPr descr="https://journals.prous.com/journals/mf/20002202/html/mf220089/images/Ogura_f1.gif" id="657" name="Google Shape;657;p68"/>
          <p:cNvPicPr preferRelativeResize="0"/>
          <p:nvPr/>
        </p:nvPicPr>
        <p:blipFill rotWithShape="1">
          <a:blip r:embed="rId3">
            <a:alphaModFix/>
          </a:blip>
          <a:srcRect b="0" l="0" r="0" t="0"/>
          <a:stretch/>
        </p:blipFill>
        <p:spPr>
          <a:xfrm>
            <a:off x="460375" y="1816088"/>
            <a:ext cx="914400" cy="360535"/>
          </a:xfrm>
          <a:prstGeom prst="rect">
            <a:avLst/>
          </a:prstGeom>
          <a:noFill/>
          <a:ln>
            <a:noFill/>
          </a:ln>
        </p:spPr>
      </p:pic>
      <p:pic>
        <p:nvPicPr>
          <p:cNvPr descr="http://www.downstate.edu/grad/images/neuron_large.gif" id="658" name="Google Shape;658;p68"/>
          <p:cNvPicPr preferRelativeResize="0"/>
          <p:nvPr/>
        </p:nvPicPr>
        <p:blipFill rotWithShape="1">
          <a:blip r:embed="rId4">
            <a:alphaModFix/>
          </a:blip>
          <a:srcRect b="0" l="0" r="0" t="0"/>
          <a:stretch/>
        </p:blipFill>
        <p:spPr>
          <a:xfrm>
            <a:off x="3574377" y="1253463"/>
            <a:ext cx="997622" cy="906188"/>
          </a:xfrm>
          <a:prstGeom prst="rect">
            <a:avLst/>
          </a:prstGeom>
          <a:noFill/>
          <a:ln>
            <a:noFill/>
          </a:ln>
        </p:spPr>
      </p:pic>
      <p:pic>
        <p:nvPicPr>
          <p:cNvPr descr="http://mediad.publicbroadcasting.net/p/upr/files/201311/plaques.jpg" id="659" name="Google Shape;659;p68"/>
          <p:cNvPicPr preferRelativeResize="0"/>
          <p:nvPr/>
        </p:nvPicPr>
        <p:blipFill rotWithShape="1">
          <a:blip r:embed="rId5">
            <a:alphaModFix/>
          </a:blip>
          <a:srcRect b="0" l="0" r="0" t="0"/>
          <a:stretch/>
        </p:blipFill>
        <p:spPr>
          <a:xfrm>
            <a:off x="952421" y="3448033"/>
            <a:ext cx="1190920" cy="828351"/>
          </a:xfrm>
          <a:prstGeom prst="rect">
            <a:avLst/>
          </a:prstGeom>
          <a:noFill/>
          <a:ln>
            <a:noFill/>
          </a:ln>
        </p:spPr>
      </p:pic>
      <p:pic>
        <p:nvPicPr>
          <p:cNvPr descr="http://blogs.voanews.com/science-world/files/2013/01/AlzheimersBrain300x210.jpg" id="660" name="Google Shape;660;p68"/>
          <p:cNvPicPr preferRelativeResize="0"/>
          <p:nvPr/>
        </p:nvPicPr>
        <p:blipFill rotWithShape="1">
          <a:blip r:embed="rId6">
            <a:alphaModFix/>
          </a:blip>
          <a:srcRect b="0" l="0" r="0" t="0"/>
          <a:stretch/>
        </p:blipFill>
        <p:spPr>
          <a:xfrm>
            <a:off x="5272039" y="1645305"/>
            <a:ext cx="2139467" cy="149762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Clinical Neurology</a:t>
            </a:r>
            <a:endParaRPr/>
          </a:p>
        </p:txBody>
      </p:sp>
      <p:sp>
        <p:nvSpPr>
          <p:cNvPr id="666" name="Google Shape;666;p6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Neurologists</a:t>
            </a:r>
            <a:endParaRPr/>
          </a:p>
          <a:p>
            <a:pPr indent="-342900" lvl="0" marL="342900" rtl="0" algn="l">
              <a:spcBef>
                <a:spcPts val="640"/>
              </a:spcBef>
              <a:spcAft>
                <a:spcPts val="0"/>
              </a:spcAft>
              <a:buClr>
                <a:schemeClr val="dk1"/>
              </a:buClr>
              <a:buSzPts val="3200"/>
              <a:buChar char="•"/>
            </a:pPr>
            <a:r>
              <a:rPr lang="en-US"/>
              <a:t>Anesthesiologists</a:t>
            </a:r>
            <a:endParaRPr/>
          </a:p>
          <a:p>
            <a:pPr indent="-342900" lvl="0" marL="342900" rtl="0" algn="l">
              <a:spcBef>
                <a:spcPts val="640"/>
              </a:spcBef>
              <a:spcAft>
                <a:spcPts val="0"/>
              </a:spcAft>
              <a:buClr>
                <a:schemeClr val="dk1"/>
              </a:buClr>
              <a:buSzPts val="3200"/>
              <a:buChar char="•"/>
            </a:pPr>
            <a:r>
              <a:rPr lang="en-US"/>
              <a:t>Neuroradiologists</a:t>
            </a:r>
            <a:endParaRPr/>
          </a:p>
          <a:p>
            <a:pPr indent="-342900" lvl="0" marL="342900" rtl="0" algn="l">
              <a:spcBef>
                <a:spcPts val="640"/>
              </a:spcBef>
              <a:spcAft>
                <a:spcPts val="0"/>
              </a:spcAft>
              <a:buClr>
                <a:schemeClr val="dk1"/>
              </a:buClr>
              <a:buSzPts val="3200"/>
              <a:buChar char="•"/>
            </a:pPr>
            <a:r>
              <a:rPr lang="en-US"/>
              <a:t>Neuropathologists</a:t>
            </a:r>
            <a:endParaRPr/>
          </a:p>
          <a:p>
            <a:pPr indent="-342900" lvl="0" marL="342900" rtl="0" algn="l">
              <a:spcBef>
                <a:spcPts val="640"/>
              </a:spcBef>
              <a:spcAft>
                <a:spcPts val="0"/>
              </a:spcAft>
              <a:buClr>
                <a:schemeClr val="dk1"/>
              </a:buClr>
              <a:buSzPts val="3200"/>
              <a:buChar char="•"/>
            </a:pPr>
            <a:r>
              <a:rPr lang="en-US"/>
              <a:t>Neurosurgeons</a:t>
            </a:r>
            <a:endParaRPr/>
          </a:p>
          <a:p>
            <a:pPr indent="-342900" lvl="0" marL="342900" rtl="0" algn="l">
              <a:spcBef>
                <a:spcPts val="640"/>
              </a:spcBef>
              <a:spcAft>
                <a:spcPts val="0"/>
              </a:spcAft>
              <a:buClr>
                <a:schemeClr val="dk1"/>
              </a:buClr>
              <a:buSzPts val="3200"/>
              <a:buChar char="•"/>
            </a:pPr>
            <a:r>
              <a:rPr lang="en-US"/>
              <a:t>Psychiatrists</a:t>
            </a:r>
            <a:endParaRPr/>
          </a:p>
          <a:p>
            <a:pPr indent="-342900" lvl="0" marL="342900" rtl="0" algn="l">
              <a:spcBef>
                <a:spcPts val="640"/>
              </a:spcBef>
              <a:spcAft>
                <a:spcPts val="0"/>
              </a:spcAft>
              <a:buClr>
                <a:schemeClr val="dk1"/>
              </a:buClr>
              <a:buSzPts val="3200"/>
              <a:buChar char="•"/>
            </a:pPr>
            <a:r>
              <a:rPr lang="en-US"/>
              <a:t>…Basically all specialties</a:t>
            </a:r>
            <a:endParaRPr/>
          </a:p>
        </p:txBody>
      </p:sp>
      <p:pic>
        <p:nvPicPr>
          <p:cNvPr descr="http://www.wall321.com/thumbnails/detail/20120312/house%20md%201440x900%20wallpaper_www.wall321.com_60.jpg" id="667" name="Google Shape;667;p69"/>
          <p:cNvPicPr preferRelativeResize="0"/>
          <p:nvPr/>
        </p:nvPicPr>
        <p:blipFill rotWithShape="1">
          <a:blip r:embed="rId3">
            <a:alphaModFix/>
          </a:blip>
          <a:srcRect b="0" l="0" r="0" t="0"/>
          <a:stretch/>
        </p:blipFill>
        <p:spPr>
          <a:xfrm flipH="1">
            <a:off x="4385442" y="2209800"/>
            <a:ext cx="4451678" cy="27822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7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Mechanical Signals</a:t>
            </a:r>
            <a:endParaRPr/>
          </a:p>
        </p:txBody>
      </p:sp>
      <p:sp>
        <p:nvSpPr>
          <p:cNvPr id="674" name="Google Shape;674;p7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sp>
        <p:nvSpPr>
          <p:cNvPr descr="Image result for doorbell" id="675" name="Google Shape;675;p7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doorbell" id="676" name="Google Shape;676;p7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apartmenttherapy.com/images/uploads/2-14-pull%20chain.jpg" id="677" name="Google Shape;677;p70"/>
          <p:cNvPicPr preferRelativeResize="0"/>
          <p:nvPr/>
        </p:nvPicPr>
        <p:blipFill rotWithShape="1">
          <a:blip r:embed="rId3">
            <a:alphaModFix/>
          </a:blip>
          <a:srcRect b="0" l="0" r="0" t="0"/>
          <a:stretch/>
        </p:blipFill>
        <p:spPr>
          <a:xfrm>
            <a:off x="1173424" y="4114800"/>
            <a:ext cx="2332608" cy="1715814"/>
          </a:xfrm>
          <a:prstGeom prst="rect">
            <a:avLst/>
          </a:prstGeom>
          <a:noFill/>
          <a:ln>
            <a:noFill/>
          </a:ln>
        </p:spPr>
      </p:pic>
      <p:pic>
        <p:nvPicPr>
          <p:cNvPr descr="http://www.carymart.com/blog/wp-content/uploads/2013/06/doorbell-2.jpg" id="678" name="Google Shape;678;p70"/>
          <p:cNvPicPr preferRelativeResize="0"/>
          <p:nvPr/>
        </p:nvPicPr>
        <p:blipFill rotWithShape="1">
          <a:blip r:embed="rId4">
            <a:alphaModFix/>
          </a:blip>
          <a:srcRect b="0" l="0" r="35179" t="0"/>
          <a:stretch/>
        </p:blipFill>
        <p:spPr>
          <a:xfrm>
            <a:off x="1155031" y="1524000"/>
            <a:ext cx="2310063" cy="1976298"/>
          </a:xfrm>
          <a:prstGeom prst="rect">
            <a:avLst/>
          </a:prstGeom>
          <a:noFill/>
          <a:ln>
            <a:noFill/>
          </a:ln>
        </p:spPr>
      </p:pic>
      <p:pic>
        <p:nvPicPr>
          <p:cNvPr descr="https://s-media-cache-ak0.pinimg.com/236x/6b/72/5b/6b725b2809d3fac3ae9cd9a8627ea8e1.jpg" id="679" name="Google Shape;679;p70"/>
          <p:cNvPicPr preferRelativeResize="0"/>
          <p:nvPr/>
        </p:nvPicPr>
        <p:blipFill rotWithShape="1">
          <a:blip r:embed="rId5">
            <a:alphaModFix/>
          </a:blip>
          <a:srcRect b="6783" l="0" r="0" t="0"/>
          <a:stretch/>
        </p:blipFill>
        <p:spPr>
          <a:xfrm>
            <a:off x="4343400" y="1524001"/>
            <a:ext cx="3450336" cy="43066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7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Mini-Mental Exam</a:t>
            </a:r>
            <a:endParaRPr/>
          </a:p>
        </p:txBody>
      </p:sp>
      <p:sp>
        <p:nvSpPr>
          <p:cNvPr id="685" name="Google Shape;685;p7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Assesses cognition</a:t>
            </a:r>
            <a:endParaRPr/>
          </a:p>
          <a:p>
            <a:pPr indent="-342900" lvl="0" marL="342900" rtl="0" algn="l">
              <a:spcBef>
                <a:spcPts val="640"/>
              </a:spcBef>
              <a:spcAft>
                <a:spcPts val="0"/>
              </a:spcAft>
              <a:buClr>
                <a:schemeClr val="dk1"/>
              </a:buClr>
              <a:buSzPts val="3200"/>
              <a:buChar char="•"/>
            </a:pPr>
            <a:r>
              <a:rPr lang="en-US"/>
              <a:t>http://www.healthandwelfare.idaho.gov/Portals/0/Medical/MedicaidCHIP/MiniMental.pdf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US" sz="3959"/>
              <a:t>Our Bread and Butter: Cranial Nerves</a:t>
            </a:r>
            <a:endParaRPr sz="3959"/>
          </a:p>
        </p:txBody>
      </p:sp>
      <p:sp>
        <p:nvSpPr>
          <p:cNvPr id="152" name="Google Shape;152;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descr="http://bayareaneurosurgery.com/anatomy/anat_br_nerves.jpg" id="153" name="Google Shape;153;p18"/>
          <p:cNvPicPr preferRelativeResize="0"/>
          <p:nvPr/>
        </p:nvPicPr>
        <p:blipFill rotWithShape="1">
          <a:blip r:embed="rId3">
            <a:alphaModFix/>
          </a:blip>
          <a:srcRect b="0" l="0" r="0" t="0"/>
          <a:stretch/>
        </p:blipFill>
        <p:spPr>
          <a:xfrm>
            <a:off x="1600200" y="1175479"/>
            <a:ext cx="6172200" cy="55435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Why study Hair Cell Regeneration?</a:t>
            </a:r>
            <a:endParaRPr/>
          </a:p>
        </p:txBody>
      </p:sp>
      <p:sp>
        <p:nvSpPr>
          <p:cNvPr id="691" name="Google Shape;691;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Hearing impairment is the most common sensory deficit, affecting &gt;250 million worldwide.</a:t>
            </a:r>
            <a:endParaRPr/>
          </a:p>
          <a:p>
            <a:pPr indent="-342900" lvl="0" marL="342900" rtl="0" algn="l">
              <a:spcBef>
                <a:spcPts val="640"/>
              </a:spcBef>
              <a:spcAft>
                <a:spcPts val="0"/>
              </a:spcAft>
              <a:buClr>
                <a:schemeClr val="dk1"/>
              </a:buClr>
              <a:buSzPts val="3200"/>
              <a:buChar char="•"/>
            </a:pPr>
            <a:r>
              <a:rPr lang="en-US"/>
              <a:t>Adult onset hearing loss accounts for 4.6% of years lost to disability – the second-leading cause.</a:t>
            </a:r>
            <a:endParaRPr/>
          </a:p>
          <a:p>
            <a:pPr indent="-342900" lvl="0" marL="342900" rtl="0" algn="l">
              <a:spcBef>
                <a:spcPts val="640"/>
              </a:spcBef>
              <a:spcAft>
                <a:spcPts val="0"/>
              </a:spcAft>
              <a:buClr>
                <a:schemeClr val="dk1"/>
              </a:buClr>
              <a:buSzPts val="3200"/>
              <a:buChar char="•"/>
            </a:pPr>
            <a:r>
              <a:rPr lang="en-US"/>
              <a:t>Vestibular disorders affect 69 million Americans, resulting in 12x risk of falling.</a:t>
            </a:r>
            <a:endParaRPr/>
          </a:p>
        </p:txBody>
      </p:sp>
      <p:sp>
        <p:nvSpPr>
          <p:cNvPr id="692" name="Google Shape;692;p72"/>
          <p:cNvSpPr/>
          <p:nvPr/>
        </p:nvSpPr>
        <p:spPr>
          <a:xfrm>
            <a:off x="0" y="6255603"/>
            <a:ext cx="9144000"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u="sng">
                <a:solidFill>
                  <a:schemeClr val="hlink"/>
                </a:solidFill>
                <a:latin typeface="Calibri"/>
                <a:ea typeface="Calibri"/>
                <a:cs typeface="Calibri"/>
                <a:sym typeface="Calibri"/>
                <a:hlinkClick r:id="rId3"/>
              </a:rPr>
              <a:t>http://www.who.int/healthinfo/statistics/bod_hearingloss.pdf</a:t>
            </a:r>
            <a:endParaRPr sz="1200">
              <a:solidFill>
                <a:schemeClr val="dk1"/>
              </a:solidFill>
              <a:latin typeface="Calibri"/>
              <a:ea typeface="Calibri"/>
              <a:cs typeface="Calibri"/>
              <a:sym typeface="Calibri"/>
            </a:endParaRPr>
          </a:p>
          <a:p>
            <a:pPr indent="0" lvl="0" marL="0" marR="0" rtl="0" algn="r">
              <a:spcBef>
                <a:spcPts val="0"/>
              </a:spcBef>
              <a:spcAft>
                <a:spcPts val="0"/>
              </a:spcAft>
              <a:buNone/>
            </a:pPr>
            <a:r>
              <a:rPr lang="en-US" sz="1200">
                <a:solidFill>
                  <a:schemeClr val="dk1"/>
                </a:solidFill>
                <a:latin typeface="Calibri"/>
                <a:ea typeface="Calibri"/>
                <a:cs typeface="Calibri"/>
                <a:sym typeface="Calibri"/>
              </a:rPr>
              <a:t>Agrawal, Y., Carey, J.P., Della Santina, C.C., Schubert, M.C., and Minor, L.B. (2009). Disorders of balance and vestibular function in US adults: data from the National Health and Nutrition Examination Survey, 2001-2004. Arch. Intern. Med. </a:t>
            </a:r>
            <a:r>
              <a:rPr i="1" lang="en-US" sz="1200">
                <a:solidFill>
                  <a:schemeClr val="dk1"/>
                </a:solidFill>
                <a:latin typeface="Calibri"/>
                <a:ea typeface="Calibri"/>
                <a:cs typeface="Calibri"/>
                <a:sym typeface="Calibri"/>
              </a:rPr>
              <a:t>169</a:t>
            </a:r>
            <a:r>
              <a:rPr lang="en-US" sz="1200">
                <a:solidFill>
                  <a:schemeClr val="dk1"/>
                </a:solidFill>
                <a:latin typeface="Calibri"/>
                <a:ea typeface="Calibri"/>
                <a:cs typeface="Calibri"/>
                <a:sym typeface="Calibri"/>
              </a:rPr>
              <a:t>, 938–944.</a:t>
            </a:r>
            <a:endParaRPr/>
          </a:p>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pic>
        <p:nvPicPr>
          <p:cNvPr descr="https://encrypted-tbn0.gstatic.com/images?q=tbn:ANd9GcQw8blmCMzf1mbnpagKlMPdGQoXH3NuGOMf2RGwqD2AUuiq-KnSwjLrHsBhng" id="698" name="Google Shape;698;p73"/>
          <p:cNvPicPr preferRelativeResize="0"/>
          <p:nvPr/>
        </p:nvPicPr>
        <p:blipFill rotWithShape="1">
          <a:blip r:embed="rId3">
            <a:alphaModFix/>
          </a:blip>
          <a:srcRect b="0" l="0" r="0" t="0"/>
          <a:stretch/>
        </p:blipFill>
        <p:spPr>
          <a:xfrm>
            <a:off x="200025" y="1524000"/>
            <a:ext cx="1552575" cy="1752600"/>
          </a:xfrm>
          <a:prstGeom prst="rect">
            <a:avLst/>
          </a:prstGeom>
          <a:noFill/>
          <a:ln>
            <a:noFill/>
          </a:ln>
        </p:spPr>
      </p:pic>
      <p:sp>
        <p:nvSpPr>
          <p:cNvPr id="699" name="Google Shape;699;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About Mark</a:t>
            </a:r>
            <a:endParaRPr/>
          </a:p>
        </p:txBody>
      </p:sp>
      <p:cxnSp>
        <p:nvCxnSpPr>
          <p:cNvPr id="700" name="Google Shape;700;p73"/>
          <p:cNvCxnSpPr/>
          <p:nvPr/>
        </p:nvCxnSpPr>
        <p:spPr>
          <a:xfrm>
            <a:off x="609600" y="3524071"/>
            <a:ext cx="8305800" cy="76200"/>
          </a:xfrm>
          <a:prstGeom prst="straightConnector1">
            <a:avLst/>
          </a:prstGeom>
          <a:noFill/>
          <a:ln cap="flat" cmpd="sng" w="25400">
            <a:solidFill>
              <a:srgbClr val="4A7DBA"/>
            </a:solidFill>
            <a:prstDash val="solid"/>
            <a:round/>
            <a:headEnd len="med" w="med" type="triangle"/>
            <a:tailEnd len="med" w="med" type="stealth"/>
          </a:ln>
        </p:spPr>
      </p:cxnSp>
      <p:sp>
        <p:nvSpPr>
          <p:cNvPr id="701" name="Google Shape;701;p73"/>
          <p:cNvSpPr txBox="1"/>
          <p:nvPr/>
        </p:nvSpPr>
        <p:spPr>
          <a:xfrm>
            <a:off x="-32766" y="3625671"/>
            <a:ext cx="1768433"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Long Ago:</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Mark is Born</a:t>
            </a:r>
            <a:endParaRPr sz="2400">
              <a:solidFill>
                <a:schemeClr val="dk1"/>
              </a:solidFill>
              <a:latin typeface="Calibri"/>
              <a:ea typeface="Calibri"/>
              <a:cs typeface="Calibri"/>
              <a:sym typeface="Calibri"/>
            </a:endParaRPr>
          </a:p>
        </p:txBody>
      </p:sp>
      <p:sp>
        <p:nvSpPr>
          <p:cNvPr id="702" name="Google Shape;702;p73"/>
          <p:cNvSpPr txBox="1"/>
          <p:nvPr/>
        </p:nvSpPr>
        <p:spPr>
          <a:xfrm>
            <a:off x="1752600" y="3714970"/>
            <a:ext cx="19949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HS Graduation</a:t>
            </a:r>
            <a:endParaRPr sz="2400">
              <a:solidFill>
                <a:schemeClr val="dk1"/>
              </a:solidFill>
              <a:latin typeface="Calibri"/>
              <a:ea typeface="Calibri"/>
              <a:cs typeface="Calibri"/>
              <a:sym typeface="Calibri"/>
            </a:endParaRPr>
          </a:p>
        </p:txBody>
      </p:sp>
      <p:sp>
        <p:nvSpPr>
          <p:cNvPr id="703" name="Google Shape;703;p73"/>
          <p:cNvSpPr txBox="1"/>
          <p:nvPr/>
        </p:nvSpPr>
        <p:spPr>
          <a:xfrm>
            <a:off x="3782483" y="3752671"/>
            <a:ext cx="1703917"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BSE Biomed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Engineering</a:t>
            </a:r>
            <a:endParaRPr sz="2400">
              <a:solidFill>
                <a:schemeClr val="dk1"/>
              </a:solidFill>
              <a:latin typeface="Calibri"/>
              <a:ea typeface="Calibri"/>
              <a:cs typeface="Calibri"/>
              <a:sym typeface="Calibri"/>
            </a:endParaRPr>
          </a:p>
        </p:txBody>
      </p:sp>
      <p:sp>
        <p:nvSpPr>
          <p:cNvPr id="704" name="Google Shape;704;p73"/>
          <p:cNvSpPr txBox="1"/>
          <p:nvPr/>
        </p:nvSpPr>
        <p:spPr>
          <a:xfrm>
            <a:off x="5638800" y="3733800"/>
            <a:ext cx="137160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Entered MD/PhD program</a:t>
            </a:r>
            <a:endParaRPr/>
          </a:p>
        </p:txBody>
      </p:sp>
      <p:sp>
        <p:nvSpPr>
          <p:cNvPr id="705" name="Google Shape;705;p73"/>
          <p:cNvSpPr txBox="1"/>
          <p:nvPr/>
        </p:nvSpPr>
        <p:spPr>
          <a:xfrm>
            <a:off x="7543800" y="3733800"/>
            <a:ext cx="19812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Started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neuro PhD</a:t>
            </a:r>
            <a:endParaRPr/>
          </a:p>
        </p:txBody>
      </p:sp>
      <p:cxnSp>
        <p:nvCxnSpPr>
          <p:cNvPr id="706" name="Google Shape;706;p73"/>
          <p:cNvCxnSpPr/>
          <p:nvPr/>
        </p:nvCxnSpPr>
        <p:spPr>
          <a:xfrm>
            <a:off x="838200" y="3422471"/>
            <a:ext cx="0" cy="254000"/>
          </a:xfrm>
          <a:prstGeom prst="straightConnector1">
            <a:avLst/>
          </a:prstGeom>
          <a:noFill/>
          <a:ln cap="flat" cmpd="sng" w="25400">
            <a:solidFill>
              <a:srgbClr val="4A7DBA"/>
            </a:solidFill>
            <a:prstDash val="solid"/>
            <a:round/>
            <a:headEnd len="sm" w="sm" type="none"/>
            <a:tailEnd len="sm" w="sm" type="none"/>
          </a:ln>
        </p:spPr>
      </p:cxnSp>
      <p:cxnSp>
        <p:nvCxnSpPr>
          <p:cNvPr id="707" name="Google Shape;707;p73"/>
          <p:cNvCxnSpPr/>
          <p:nvPr/>
        </p:nvCxnSpPr>
        <p:spPr>
          <a:xfrm>
            <a:off x="2362200" y="3422471"/>
            <a:ext cx="0" cy="254000"/>
          </a:xfrm>
          <a:prstGeom prst="straightConnector1">
            <a:avLst/>
          </a:prstGeom>
          <a:noFill/>
          <a:ln cap="flat" cmpd="sng" w="25400">
            <a:solidFill>
              <a:srgbClr val="4A7DBA"/>
            </a:solidFill>
            <a:prstDash val="solid"/>
            <a:round/>
            <a:headEnd len="sm" w="sm" type="none"/>
            <a:tailEnd len="sm" w="sm" type="none"/>
          </a:ln>
        </p:spPr>
      </p:cxnSp>
      <p:cxnSp>
        <p:nvCxnSpPr>
          <p:cNvPr id="708" name="Google Shape;708;p73"/>
          <p:cNvCxnSpPr/>
          <p:nvPr/>
        </p:nvCxnSpPr>
        <p:spPr>
          <a:xfrm>
            <a:off x="4343400" y="3447871"/>
            <a:ext cx="0" cy="254000"/>
          </a:xfrm>
          <a:prstGeom prst="straightConnector1">
            <a:avLst/>
          </a:prstGeom>
          <a:noFill/>
          <a:ln cap="flat" cmpd="sng" w="25400">
            <a:solidFill>
              <a:srgbClr val="4A7DBA"/>
            </a:solidFill>
            <a:prstDash val="solid"/>
            <a:round/>
            <a:headEnd len="sm" w="sm" type="none"/>
            <a:tailEnd len="sm" w="sm" type="none"/>
          </a:ln>
        </p:spPr>
      </p:cxnSp>
      <p:cxnSp>
        <p:nvCxnSpPr>
          <p:cNvPr id="709" name="Google Shape;709;p73"/>
          <p:cNvCxnSpPr/>
          <p:nvPr/>
        </p:nvCxnSpPr>
        <p:spPr>
          <a:xfrm>
            <a:off x="6248400" y="3447871"/>
            <a:ext cx="0" cy="254000"/>
          </a:xfrm>
          <a:prstGeom prst="straightConnector1">
            <a:avLst/>
          </a:prstGeom>
          <a:noFill/>
          <a:ln cap="flat" cmpd="sng" w="25400">
            <a:solidFill>
              <a:srgbClr val="4A7DBA"/>
            </a:solidFill>
            <a:prstDash val="solid"/>
            <a:round/>
            <a:headEnd len="sm" w="sm" type="none"/>
            <a:tailEnd len="sm" w="sm" type="none"/>
          </a:ln>
        </p:spPr>
      </p:cxnSp>
      <p:cxnSp>
        <p:nvCxnSpPr>
          <p:cNvPr id="710" name="Google Shape;710;p73"/>
          <p:cNvCxnSpPr/>
          <p:nvPr/>
        </p:nvCxnSpPr>
        <p:spPr>
          <a:xfrm>
            <a:off x="7924800" y="3447871"/>
            <a:ext cx="0" cy="254000"/>
          </a:xfrm>
          <a:prstGeom prst="straightConnector1">
            <a:avLst/>
          </a:prstGeom>
          <a:noFill/>
          <a:ln cap="flat" cmpd="sng" w="25400">
            <a:solidFill>
              <a:srgbClr val="4A7DBA"/>
            </a:solidFill>
            <a:prstDash val="solid"/>
            <a:round/>
            <a:headEnd len="sm" w="sm" type="none"/>
            <a:tailEnd len="sm" w="sm" type="none"/>
          </a:ln>
        </p:spPr>
      </p:cxnSp>
      <p:sp>
        <p:nvSpPr>
          <p:cNvPr id="711" name="Google Shape;711;p73"/>
          <p:cNvSpPr txBox="1"/>
          <p:nvPr/>
        </p:nvSpPr>
        <p:spPr>
          <a:xfrm>
            <a:off x="214312" y="5939135"/>
            <a:ext cx="8701088"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F0000"/>
                </a:solidFill>
                <a:latin typeface="Calibri"/>
                <a:ea typeface="Calibri"/>
                <a:cs typeface="Calibri"/>
                <a:sym typeface="Calibri"/>
              </a:rPr>
              <a:t>I may seem qualified, but how do I really feel about giving this talk?</a:t>
            </a:r>
            <a:endParaRPr sz="2400">
              <a:solidFill>
                <a:srgbClr val="FF0000"/>
              </a:solidFill>
              <a:latin typeface="Calibri"/>
              <a:ea typeface="Calibri"/>
              <a:cs typeface="Calibri"/>
              <a:sym typeface="Calibri"/>
            </a:endParaRPr>
          </a:p>
        </p:txBody>
      </p:sp>
      <p:sp>
        <p:nvSpPr>
          <p:cNvPr descr="data:image/jpeg;base64,/9j/4AAQSkZJRgABAQAAAQABAAD/2wCEAAkGBxMSEhUUExQWFRUXFBQYFBUVFBQVFRQUFRQXFxYXFxUYHCggGBolHRQUITEhJSkrLi4vFx8zODMuNygtLisBCgoKDg0OGxAQGywmICUsLCwsLCwsLC8sLCwsLSwsLCwsLCwsNCw0LywsLywsLCwsLCwsLCw0LCwsLCwsLCwsNP/AABEIAOEA4QMBIgACEQEDEQH/xAAcAAEAAQUBAQAAAAAAAAAAAAAABgECAwQHBQj/xABDEAACAgEBBQUFBgQDBQkAAAABAgADEQQFEiExQQYTUWFxByIygZEUI0JSobEzYnLRQ1OSY6KywuEkdIKTo7TB8PH/xAAaAQEAAwEBAQAAAAAAAAAAAAAAAQIDBAUG/8QALxEAAgECBAMGBgMBAAAAAAAAAAECAxEEEiExQVHwE2FxgbHRBRQikcHhMmKhQv/aAAwDAQACEQMRAD8A7jERAEREAREQBERAEREAREQBERAEREAREoTAKxKAysAREQBERAEREAREQBERAEREAREQBERAEREAREQBEShYDnAKzFdZiUbUCa9tmZDaRKTKm5vGBc3jMcTFzZplRspqfGL28Jr4lws4YMvGomVceRbvTIuoI85iMSJTaLZUbaagHymUGaEqjkcpMalyrjyN+JiqtzMs0KCIiAIiIAiIgCIiAIiIAiIgCIlDAKMwHOYW1I6CYbTxlhmVSplLJGRr2PlLJZmW2XKoyxA9Zz9tKTsi2hkgyLbd7c6bT5G+C3Qcz/pHGQna3tIvf+Em4PzP1/8AAvH6kTqp0JyDkjq92vqQbz2IozjJYDjzx64B+k83T9stBZYa0uBIGS+D3ec4wH5MfTPKcP1Gtsu422NZxzhj7nr3Y4fXM83U88gn5cJ3RwempRyPpquxWGVYMPEEEfpLp80aLbupoP3drL8zJRofajq1ADhX8+RnPPDa6EqZ26VBnKKfa6ce9Tx8eH9xNmr2uJ1p/eZvDye5bOjp8pIDR7VtKfiRxN/Te0zQnmSPXERw0uBGYm2nHGbUiml7f6Bv8UL6/wDSehR2s0bnC3p+omnZyXAoe3E16tbW3wup9GE2AZQCJbvjO7kZxnGeOOWceHGXQBERAEREAREQBEozAc55e1Nv00Y3mz6Y4eslJvYHqxOabd9p1CkitiT4J736iQ/Xe0fUvwrG6PF2P/CP7zSNKTB3DUqOeQPUyNbf7X6XSg79qF+iA5b6DjOKaztFqLf4t9rD8qN3a+h3eJHqZ5jalQPdQDz6/XmZb5PNrIZjoO0Pala3u01gfzN7o9cczIrtLb+puz3l7cfwplR9eZ+s8B7SZbvTop4ejDUhyNxHx8IHrjj8zzlLSWHpNZbjLzd8p2J07aEFuSORxMn2np+8xO8xzGU8uwLyQTmW8JbEzc+4FZSImb1AiVAgDMq48wUlQ2J6el2HY+CxCA/CG+Nz4JWPec+QGZOOzXs5tfDMgqHPf1AJfGR8GnXlwzxdgR+UyHljuSRHZC6nG+bGqqHOxmCr8iwOfkDJvpO0eurRTW+oakA71j1acErjnXTgP82zy+E5mTt3syrRJUVDWN+e05LEYAUAALWpYoSEAHDkZql3CqWu38g74Koqg9CmBvAcxgkzw8b8QqXtDa7Wt+G/T/09XCYGNVJu/lw8TpfYruWoFlbGx7FU2Xud6248SCzeA3jhR7q5wABwkhkB9lRIoIOcd5bu58O8bHyk+nTharqU7vdNr7Oxw16ahNxQiInSYiIiAJH+1na2nZ6g2pc2VYju62Zfd5BrPhQnpkz3mbE1btQYByDavtPfU5FbV0J03M22HP8ANd3aqR5Bx5mQnamqe05Lvd/U29/uId0fSd52lszTXfxaKbP66kY/UjMjmt7AbOs/wSh8a7LF/wB3JX9JaNVQ3QOLvcw4EY8sY/SWd9Oo6v2Y1Y+51Nq+VgSxfooWeLrPZpql+B6LR6tU30xu/rN44tcyLEINglhnta/stq6RmzTWqPFQLVHzrJwJ4pXjjP8A8fvym3zF0LFJSXlCBnHDx6fWEAPWFZuyILJXMqUlsmzQKykrKiFG4LYl+JTMrLKuILZlWonwA8TwEx5lJCn117Ekh7N9nftR3a1sucHilSgKozgFrXIUDrzz5GdF2H7NinG5kr/kp+8fn1vsXAyPypkdGnP/AGebZbS62pgfdchHHiDyn0M856s5RWhaKVzzdk7D0+mH3NYViMM5Jexv6rGJZvmZ6EtZoWeV231GhEfaZsZtTpcorM1bB9xfidMEOq+LYO8B1KCc/wCz+yLNW6quopK8yVY97gc81MPcbyOcec7Bt/aC6fT23NyRCfM4HIeZkY9melawWXPjvGwbWxxNjgOVz+VVKAD1nNUjO+SPHbz335dX4dmHq1KUZSi7Lj+OvElGxtCtKLWg4AASQTDTQF9ZmnfhKHY08pw1JubuxEROooIiIBivOBPPvM3NSJp2zKrJrYskaNrgTVe4TZuaa7sPATkunuQ9DXt1QE1/tvnLNc4A5TxhqxN1S0ujNzJNpteBzP1nNva5rUe2pUUAgMSQBk8sZP1koOp4Tnnb1s3g/wAs1w9Np3ZKlfQjaOV4gkeYOJn+15+JFbzA3G+q4yfUGa8oROqaa2LIzhl6EjyOD+o/tLltA5gGasuEtCtNaIixmttB5ADyExb0pAElynJjQRKhZs16c4zidFHDOT1FzXCQ6465mdqG68PUgfvLloTq4z5ZOPoJrOnFabd7diDJsBC2ppA/zE/Q5M+mk5D0H7TifYDS6Su4XW2HdA91mquFed7j7+5u8MePWdj2dtOnULvUW12r+at1cD13Twnl4tq2VM1gbBEqstYyqieQv5aEkQ9qFn/Zq6/8zUVg+YTNpH/pz0PZWAdEHH42JPy93/lE8r2oD3NJ/wB6P/tr5m9lmtAosqH+HfaCP627wfpYB8pdSjCsr9XTXsdji3hb/wBva3qzoMSgMrPSPPEREARExX2YHmYBZqLRy5zTtXMstuxPP1OqM5Krc9EWbUS7VADrPOJBOMzz27QVu5rqD6ixfiShQ+6fB7CRWh/qYT06NFeePcqvk1x3h6hayPoTIhRa3KNt7GvrNJkc5H9ToMHOZKbN4OldiFd8sEdTvoWVWYoTgFWwjniMe6RnPCa+t0Ikqc4OzKuNyOrTw5yKdudGD3VmepQ/PiD6DB+snDabwBnkba2DXcGLKN8oVV8ZZeZGPQkmd9KonEotGcsdMeHyMtInR9RsanpTX/5a/wBp5ep2HWf8MD+nh+01nJPkWzohcAySW9mc/AxB8GGRPI1+y7afjXh+YcV+vT5zN8yykmacuCSmJ6uyNiPcN7BCdCBxb08vOdEXrtcbGLSCtehsf8q8vmZvjS2v8TCsflXifm39pI9ndmbCMIm6P39fGS3ZPYwLgvxla2KjTVpy8kQrvZED2T2W7w/Dnzbif14To2wOyFaL7ygjqCBg/KSLRbPSsYUTeE4fn3LSCsjRQ5mXSVKigKAoHDA4DE1zQm+XCLvkY390b+7nOC3PGQOHlMktlZvMi6VgVlRGZlroJ8hOaNJ3JehDvaNTvVUeWpU/Wqxf+aRvsBb3estXji1T6b1RX9SLR/o8pMu3ijdoUf5yH6ZkI0DGvVIw4D7Vx81fT4/4iv0nnYuparKHJemvqelh45sM133/AAdjp+EekvmPTnKj0mSe9HVI8hiIiSBNPUtlpuTU1CcZWSuiVuebqFnN+1uus1WsTZtDFAcfabF5hd3eZQemE4+ZYDxz1B6jnIb5FQR+mD+s5D2T1W5trXGwEuTq1XALHhqFPADiRurwwOUpGLQaV7nW+z+j0unqWmhFRFGAOpPUsfxMepM9cCc9bXcd5GyMnkQQCOh8D5T1dl9pMYDyVN8SWj2NdoW3+94EKcisdSVKlyTzfdJA5DBIOeBGMojjIwf/ALx9D5T1NNqVsGVOZpa7QMCbKuf4kzgP5jwbz68j0K51qedXQTPF1Wi8BPNt2fJNptQtgOOBBwyngytzww6HiPqDyIMX6cTmpupB6EOCZD7NniYH2cOkk9unGZYmlEvVqJ9zKqJF12Sx6Tco7PluBxg8xjgZJq6VmwBiYRxdSBbskyBP7LqGuV94rVxNlI5Ofw4OfdHPI+mJMdLsWmsAKowOWBym+DK5kyxc5K17FspZXSByAEzKksBlwmULN3epYvjMoFg8J0xbBXEy146zFL6+c6qbIkba1jwl8tUyltgUEnpNW7aszIZ24u+8qHgxP0Rh+5EgVmo+9J8NVp1HnlqVOP8AWR8p7nafaPeXu3RAVHmeBbHj+AeoInhppzvVp1+0UFsfmFiWN+oM+XlJTqSqPj6X9j6ShScMP5P0O2aH+GvoJnmLSrhFHkJln01NWgl3I+ce4iIlyBKMJWY7WPQZgGpaePhOd9rOwve6r7VRe1FuVLEJvAsowHGGGDjAI4g48znolqYz4mazLzzOWtOcNUXWxEtVog4XfObAqg2r7jsRzPu9M8d05E8bV1XVccd8n5kGLR61jg/XiuD/ACyZ6vSrxI6TybkK9JlSxKk7Mq00eXsbbhX3q33lyQcHkRzBHMHyPGT3ZO3EtAB4N+hnPtpbHSw76E1XYx3i44gdLF5OPXiOhE87T7WfTtuagCtuO64J7q3A/Cx+Fv5Tx8Mz0Ula5VO51naWyxZ76N3doGA4GQRzCuuRvrz4cCMnBB4yBan2lU03NTamSh3XZGDJkdVPUeoBkA2z2w1GsY1ta6Uf5akrvj+cjmPKX7I7Otr37rSVDC4Ftre7RV5Z5u+Og8R04jmmlKVktT0KOHiqbqzkrbLfV+Wvn+DtWzdZVqUFlZyD9ZsCuQqj2etpFHGzWJuAMi3W0WV/mNKLYEYcuBIYYOGPKer2M2gTS6M7WGq61B3uRqErDnuxcrYYNu4wWGSMHrOerSdtTlbi39Ox7iLxmbEpjPEH5S6ckogBZd3coplWJ6Ca06cGgUxG9AGYC+MOElsQWCzPKXgSvCN6RZcWC4CIBlRjmZ10rbkmal8c5Ge2naIVqK0I7x87o54xzdh+VcjPqBzImr2g7Vohaugd9aMhgp+7rP8AtbOSc/h4t5SEMXd2LPv2tjvLCMKi9AF/Coyd1eZ5nPEzz8Xi3UvTjpHi+f67+Oy5ruwWDzyzy2XX36ZeiZYDmFOSTzZzxGfE8d8+ZXzm1seg26vTgf51jsPFa62X93rmu7hF90cADujqSfHxJJ+pkm9nez86h7OBFNSVA9e8fFlg/wBI05+c46NN1J5eenlx9T1cdPsqL59afZHRVGBKxE+nPlxERAEREAwaluGJqmbepXhNQzGv/HYvE1rqQZpXaQE8flPU3ZQ1zypUJN3RYj+o2b4SK9vNI/2GwKMnKEjhkqrAnHnw/eTzamvp06791ioPFiB+85Z2z7WDVju6ARXnjYQQG/oB4t68vWd9CtOMMrNKOFdWaST668OZBLtwMFBJXhk4G8B+IeE7z2W1SUU1rSAKSoKheRB4k56k9TOAvUenHjz8T5TrabB1Oh09d+mVraigbU6TmykjLWafwPUp1448tZX0ylqsX/0jqmm1CuMiam1NiU6ghnXFijCWoSlqDIOFsXDbpIGV5HqDIl2e7RJYq2VPvKfqD4MOh8pNdHqxYMjnLwnm0ZzONjwW0Gro5EapOhG5VqAMDmOFVp58R3foZk0e1ksO7khxzR1ZLAOWTWwDY58cYPSSOauu2fXcMWIrYORkAlT4g9D5jjKToRltoFI1VAPIy4rNNtj2V/wrCR+Swl/pZ8fzYvKpqXXhYhX+Ye8n+och5sFnP2co7otdG3iUxLqxvDK8QeRHEH5xLOjpdk6Fu7KgShaUnPdJ6IgvMtsr3hiVAlZvBqSyy2JOSdpNHdoLn3w66K61nFoXe7ixzlwcE7qsxyMjrwGczIqKFG4Q1Z4hlO8Gz13uvrOuFlZSjqGUjBBAIIPMEHnIF2i7CVVnOiL02OTu11n7o4xlnrYFVQZGSMcwBxIE5sVgVbNDz93x89fA9DB490nlmrr08COUhXckn7upd9/kMgY6nmceS+M6n2S2aaNMgcYsfNloznFlh3ioPULkKD4KJzjQaK3SWgamvf09brbffSrNu8SU76o5IUFVYlS26qrkBTOu02qyhlIZWAKsCCGBGQQRzBHWafD8O43m/BeH79jP4hiu2kkti+IiemecIiIAiIgFrrkTWOnM24gXNKyvHWR3tNZr81JoVrBYk23XYNaKOAGA28WJOeCkcOYkl1C8Z5W2tsU6So3XvuICBnDMSWOAAqgkn/qZlNW2RondHK+2PZPVoPtGrvGp4gGzJUVbxAA7nG6q5PNeWeXMyHK5sJRT7o+J/LwX1ns9ue2F2tPAPVpjjcQ8DYPzMRwPoMj1nm7HRmKVom/Y5xXWPxN4seijmT4AzGSdr8T2MDVtFwm7RSu3aza5X7+e/BEh7HdnO/1VS/grC22j8qK33SnzdhnHgjTtTPgTx+ymwRoqNwnftc799mMd5YR08FAwqjoAPOeu4kKpkPPxVd15uVrLguSOe9rOzL12NrNCMWc76B8F45khfz8/XpxzvZ+x3apLhkHDDg6H4lP9vP8A/JLb1xOf9tOzTh/tui925cm2sDPeDq271bhxH4vXndNT1jucqdtGdY0epDjz/eXazVpUpdyAACSTw5SA9gu1SapOBw6430zxU9CPFT0M9PaFZ2lvYO7RWxVCDxvuQ4Z/OtGBUZ+JgxxgLnVTdu8W1Mle17NWxWslE8Rwdh4r+UeZ48+A4GW7S2vTosfaCtoJ4M+GuB54Ct/EA4/BgjHwniZ5GnvbSZRxl+VR+FbXY7qoTx3GyRnpjJHIhco7NpWTda/f3uPfs9fw1r/h1jovzOTxmSnJK5ayuepsntps/UWCtGTfzgKV3GJ8AGAJ+U9+w8ZzPbWyaLKbmcbu5W7iwfHW1alldW5gqRmdL0lTmqsv8e4m/wD1FRvfrmXhLOiGsrKS0mZhS3hLGWYyoy4E3RjlyiVBlyqTylIUXcktE3qhwllVAHPjM07YqyM5O7MOn0ypvbo+JmZieJZm8SfLAHgAByEuopVFVEUKqgKqqAqqoGAABwAA6TJEsQIiIAiIgCIiAIiIBQiRvU9i9PdqjqdSX1BGO5qsINFIwM7tQADEkEktnp4CSWR7tedWUVNMxrDZ7y1KxbaoH4a1ZwAzZGGOQMNnBxAOee03QV2ayvT6dDbqGGe7Qg7o4YNn5FGc8f0BzJl2E7CpoUL2EWapxiywfCi8+7qzyXlk82IzwGAN3sR2ZTRVsQhWy05cu/e3EDl3tvJnJJZt33QWIGQMmSyqikbTrzmkm9jTuq3fSYSvHM9EjM1raPD6TOdK+xRS5mhqad4cDxE0FAzPWYY9ZqX05PD9plThZ2Ikjkfb3Y76G4avTMaxYWVwpwQ7qSSo8CAT5Fc+nTuw+sp1OjrbT4RFUJ3fWooADWR5cPUEHrMe2dCrmk2KGqDOLQRkBbKnTeb+XJAPgGJPAEyAaF7NgbR3SSdFqB7rE5XdzwYn89ZOD4q2fDHS4kJnSdu7G75SrHd5EOOaspyrDpkEAzQwEULnebHEjlnyE2Noa6xvjYInixCr9TGh0Lufu1IHW6xSFA/2aNxsblgkBOOctjdPO45n9Je9jU0+zTfatOPcUrZqTjhug71dPq5AJHH3FIPxqZN5g0WkWpd1eWSSScszHiWY9STM86IxUVYo3cTG9IMyRLEGFdOPWZQJWIAiIgCIiAIiIAiIgCIiAIiIAiIgCIiAIiIBY6ZmJtMDNiIBqpVggY4eM8ztN2V0+t07U2KFJ4pYqjerccmH65HUEjrPdiAeP2Y2H9lorrYpbYibhuFQrZ1HBcjLHO7ugnJyRnrPYiIAiIgCIiAIiIAiIgCIiAIiIAiIgCIiAIiIAiIgCIiAIiIAiIgCIiAIiIAiIgCIiAIiIAiIgCIiAIiIAiIgCIiAIiIAiIgCIiAIiIAiIgCIiAIiIAiIgCIiAIiIAiIgCIiAIiIAiIgH/9k=" id="712" name="Google Shape;712;p7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jpeg;base64,/9j/4AAQSkZJRgABAQAAAQABAAD/2wCEAAkGBxMSEhUUExQWFRUXFBQYFBUVFBQVFRQUFRQXFxYXFxUYHCggGBolHRQUITEhJSkrLi4vFx8zODMuNygtLisBCgoKDg0OGxAQGywmICUsLCwsLCwsLC8sLCwsLSwsLCwsLCwsNCw0LywsLywsLCwsLCwsLCw0LCwsLCwsLCwsNP/AABEIAOEA4QMBIgACEQEDEQH/xAAcAAEAAQUBAQAAAAAAAAAAAAAABgECAwQHBQj/xABDEAACAgEBBQUFBgQDBQkAAAABAgADEQQFEiExQQYTUWFxByIygZEUI0JSobEzYnLRQ1OSY6KywuEkdIKTo7TB8PH/xAAaAQEAAwEBAQAAAAAAAAAAAAAAAQIDBAUG/8QALxEAAgECBAMGBgMBAAAAAAAAAAECAxEEEiExQVHwE2FxgbHRBRQikcHhMmKhQv/aAAwDAQACEQMRAD8A7jERAEREAREQBERAEREAREQBERAEREAREoTAKxKAysAREQBERAEREAREQBERAEREAREQBERAEREAREQBEShYDnAKzFdZiUbUCa9tmZDaRKTKm5vGBc3jMcTFzZplRspqfGL28Jr4lws4YMvGomVceRbvTIuoI85iMSJTaLZUbaagHymUGaEqjkcpMalyrjyN+JiqtzMs0KCIiAIiIAiIgCIiAIiIAiIgCIlDAKMwHOYW1I6CYbTxlhmVSplLJGRr2PlLJZmW2XKoyxA9Zz9tKTsi2hkgyLbd7c6bT5G+C3Qcz/pHGQna3tIvf+Em4PzP1/8AAvH6kTqp0JyDkjq92vqQbz2IozjJYDjzx64B+k83T9stBZYa0uBIGS+D3ec4wH5MfTPKcP1Gtsu422NZxzhj7nr3Y4fXM83U88gn5cJ3RwempRyPpquxWGVYMPEEEfpLp80aLbupoP3drL8zJRofajq1ADhX8+RnPPDa6EqZ26VBnKKfa6ce9Tx8eH9xNmr2uJ1p/eZvDye5bOjp8pIDR7VtKfiRxN/Te0zQnmSPXERw0uBGYm2nHGbUiml7f6Bv8UL6/wDSehR2s0bnC3p+omnZyXAoe3E16tbW3wup9GE2AZQCJbvjO7kZxnGeOOWceHGXQBERAEREAREQBEozAc55e1Nv00Y3mz6Y4eslJvYHqxOabd9p1CkitiT4J736iQ/Xe0fUvwrG6PF2P/CP7zSNKTB3DUqOeQPUyNbf7X6XSg79qF+iA5b6DjOKaztFqLf4t9rD8qN3a+h3eJHqZ5jalQPdQDz6/XmZb5PNrIZjoO0Pala3u01gfzN7o9cczIrtLb+puz3l7cfwplR9eZ+s8B7SZbvTop4ejDUhyNxHx8IHrjj8zzlLSWHpNZbjLzd8p2J07aEFuSORxMn2np+8xO8xzGU8uwLyQTmW8JbEzc+4FZSImb1AiVAgDMq48wUlQ2J6el2HY+CxCA/CG+Nz4JWPec+QGZOOzXs5tfDMgqHPf1AJfGR8GnXlwzxdgR+UyHljuSRHZC6nG+bGqqHOxmCr8iwOfkDJvpO0eurRTW+oakA71j1acErjnXTgP82zy+E5mTt3syrRJUVDWN+e05LEYAUAALWpYoSEAHDkZql3CqWu38g74Koqg9CmBvAcxgkzw8b8QqXtDa7Wt+G/T/09XCYGNVJu/lw8TpfYruWoFlbGx7FU2Xud6248SCzeA3jhR7q5wABwkhkB9lRIoIOcd5bu58O8bHyk+nTharqU7vdNr7Oxw16ahNxQiInSYiIiAJH+1na2nZ6g2pc2VYju62Zfd5BrPhQnpkz3mbE1btQYByDavtPfU5FbV0J03M22HP8ANd3aqR5Bx5mQnamqe05Lvd/U29/uId0fSd52lszTXfxaKbP66kY/UjMjmt7AbOs/wSh8a7LF/wB3JX9JaNVQ3QOLvcw4EY8sY/SWd9Oo6v2Y1Y+51Nq+VgSxfooWeLrPZpql+B6LR6tU30xu/rN44tcyLEINglhnta/stq6RmzTWqPFQLVHzrJwJ4pXjjP8A8fvym3zF0LFJSXlCBnHDx6fWEAPWFZuyILJXMqUlsmzQKykrKiFG4LYl+JTMrLKuILZlWonwA8TwEx5lJCn117Ekh7N9nftR3a1sucHilSgKozgFrXIUDrzz5GdF2H7NinG5kr/kp+8fn1vsXAyPypkdGnP/AGebZbS62pgfdchHHiDyn0M856s5RWhaKVzzdk7D0+mH3NYViMM5Jexv6rGJZvmZ6EtZoWeV231GhEfaZsZtTpcorM1bB9xfidMEOq+LYO8B1KCc/wCz+yLNW6quopK8yVY97gc81MPcbyOcec7Bt/aC6fT23NyRCfM4HIeZkY9melawWXPjvGwbWxxNjgOVz+VVKAD1nNUjO+SPHbz335dX4dmHq1KUZSi7Lj+OvElGxtCtKLWg4AASQTDTQF9ZmnfhKHY08pw1JubuxEROooIiIBivOBPPvM3NSJp2zKrJrYskaNrgTVe4TZuaa7sPATkunuQ9DXt1QE1/tvnLNc4A5TxhqxN1S0ujNzJNpteBzP1nNva5rUe2pUUAgMSQBk8sZP1koOp4Tnnb1s3g/wAs1w9Np3ZKlfQjaOV4gkeYOJn+15+JFbzA3G+q4yfUGa8oROqaa2LIzhl6EjyOD+o/tLltA5gGasuEtCtNaIixmttB5ADyExb0pAElynJjQRKhZs16c4zidFHDOT1FzXCQ6465mdqG68PUgfvLloTq4z5ZOPoJrOnFabd7diDJsBC2ppA/zE/Q5M+mk5D0H7TifYDS6Su4XW2HdA91mquFed7j7+5u8MePWdj2dtOnULvUW12r+at1cD13Twnl4tq2VM1gbBEqstYyqieQv5aEkQ9qFn/Zq6/8zUVg+YTNpH/pz0PZWAdEHH42JPy93/lE8r2oD3NJ/wB6P/tr5m9lmtAosqH+HfaCP627wfpYB8pdSjCsr9XTXsdji3hb/wBva3qzoMSgMrPSPPEREARExX2YHmYBZqLRy5zTtXMstuxPP1OqM5Krc9EWbUS7VADrPOJBOMzz27QVu5rqD6ixfiShQ+6fB7CRWh/qYT06NFeePcqvk1x3h6hayPoTIhRa3KNt7GvrNJkc5H9ToMHOZKbN4OldiFd8sEdTvoWVWYoTgFWwjniMe6RnPCa+t0Ikqc4OzKuNyOrTw5yKdudGD3VmepQ/PiD6DB+snDabwBnkba2DXcGLKN8oVV8ZZeZGPQkmd9KonEotGcsdMeHyMtInR9RsanpTX/5a/wBp5ep2HWf8MD+nh+01nJPkWzohcAySW9mc/AxB8GGRPI1+y7afjXh+YcV+vT5zN8yykmacuCSmJ6uyNiPcN7BCdCBxb08vOdEXrtcbGLSCtehsf8q8vmZvjS2v8TCsflXifm39pI9ndmbCMIm6P39fGS3ZPYwLgvxla2KjTVpy8kQrvZED2T2W7w/Dnzbif14To2wOyFaL7ygjqCBg/KSLRbPSsYUTeE4fn3LSCsjRQ5mXSVKigKAoHDA4DE1zQm+XCLvkY390b+7nOC3PGQOHlMktlZvMi6VgVlRGZlroJ8hOaNJ3JehDvaNTvVUeWpU/Wqxf+aRvsBb3estXji1T6b1RX9SLR/o8pMu3ijdoUf5yH6ZkI0DGvVIw4D7Vx81fT4/4iv0nnYuparKHJemvqelh45sM133/AAdjp+EekvmPTnKj0mSe9HVI8hiIiSBNPUtlpuTU1CcZWSuiVuebqFnN+1uus1WsTZtDFAcfabF5hd3eZQemE4+ZYDxz1B6jnIb5FQR+mD+s5D2T1W5trXGwEuTq1XALHhqFPADiRurwwOUpGLQaV7nW+z+j0unqWmhFRFGAOpPUsfxMepM9cCc9bXcd5GyMnkQQCOh8D5T1dl9pMYDyVN8SWj2NdoW3+94EKcisdSVKlyTzfdJA5DBIOeBGMojjIwf/ALx9D5T1NNqVsGVOZpa7QMCbKuf4kzgP5jwbz68j0K51qedXQTPF1Wi8BPNt2fJNptQtgOOBBwyngytzww6HiPqDyIMX6cTmpupB6EOCZD7NniYH2cOkk9unGZYmlEvVqJ9zKqJF12Sx6Tco7PluBxg8xjgZJq6VmwBiYRxdSBbskyBP7LqGuV94rVxNlI5Ofw4OfdHPI+mJMdLsWmsAKowOWBym+DK5kyxc5K17FspZXSByAEzKksBlwmULN3epYvjMoFg8J0xbBXEy146zFL6+c6qbIkba1jwl8tUyltgUEnpNW7aszIZ24u+8qHgxP0Rh+5EgVmo+9J8NVp1HnlqVOP8AWR8p7nafaPeXu3RAVHmeBbHj+AeoInhppzvVp1+0UFsfmFiWN+oM+XlJTqSqPj6X9j6ShScMP5P0O2aH+GvoJnmLSrhFHkJln01NWgl3I+ce4iIlyBKMJWY7WPQZgGpaePhOd9rOwve6r7VRe1FuVLEJvAsowHGGGDjAI4g48znolqYz4mazLzzOWtOcNUXWxEtVog4XfObAqg2r7jsRzPu9M8d05E8bV1XVccd8n5kGLR61jg/XiuD/ACyZ6vSrxI6TybkK9JlSxKk7Mq00eXsbbhX3q33lyQcHkRzBHMHyPGT3ZO3EtAB4N+hnPtpbHSw76E1XYx3i44gdLF5OPXiOhE87T7WfTtuagCtuO64J7q3A/Cx+Fv5Tx8Mz0Ula5VO51naWyxZ76N3doGA4GQRzCuuRvrz4cCMnBB4yBan2lU03NTamSh3XZGDJkdVPUeoBkA2z2w1GsY1ta6Uf5akrvj+cjmPKX7I7Otr37rSVDC4Ftre7RV5Z5u+Og8R04jmmlKVktT0KOHiqbqzkrbLfV+Wvn+DtWzdZVqUFlZyD9ZsCuQqj2etpFHGzWJuAMi3W0WV/mNKLYEYcuBIYYOGPKer2M2gTS6M7WGq61B3uRqErDnuxcrYYNu4wWGSMHrOerSdtTlbi39Ox7iLxmbEpjPEH5S6ckogBZd3coplWJ6Ca06cGgUxG9AGYC+MOElsQWCzPKXgSvCN6RZcWC4CIBlRjmZ10rbkmal8c5Ge2naIVqK0I7x87o54xzdh+VcjPqBzImr2g7Vohaugd9aMhgp+7rP8AtbOSc/h4t5SEMXd2LPv2tjvLCMKi9AF/Coyd1eZ5nPEzz8Xi3UvTjpHi+f67+Oy5ruwWDzyzy2XX36ZeiZYDmFOSTzZzxGfE8d8+ZXzm1seg26vTgf51jsPFa62X93rmu7hF90cADujqSfHxJJ+pkm9nez86h7OBFNSVA9e8fFlg/wBI05+c46NN1J5eenlx9T1cdPsqL59afZHRVGBKxE+nPlxERAEREAwaluGJqmbepXhNQzGv/HYvE1rqQZpXaQE8flPU3ZQ1zypUJN3RYj+o2b4SK9vNI/2GwKMnKEjhkqrAnHnw/eTzamvp06791ioPFiB+85Z2z7WDVju6ARXnjYQQG/oB4t68vWd9CtOMMrNKOFdWaST668OZBLtwMFBJXhk4G8B+IeE7z2W1SUU1rSAKSoKheRB4k56k9TOAvUenHjz8T5TrabB1Oh09d+mVraigbU6TmykjLWafwPUp1448tZX0ylqsX/0jqmm1CuMiam1NiU6ghnXFijCWoSlqDIOFsXDbpIGV5HqDIl2e7RJYq2VPvKfqD4MOh8pNdHqxYMjnLwnm0ZzONjwW0Gro5EapOhG5VqAMDmOFVp58R3foZk0e1ksO7khxzR1ZLAOWTWwDY58cYPSSOauu2fXcMWIrYORkAlT4g9D5jjKToRltoFI1VAPIy4rNNtj2V/wrCR+Swl/pZ8fzYvKpqXXhYhX+Ye8n+och5sFnP2co7otdG3iUxLqxvDK8QeRHEH5xLOjpdk6Fu7KgShaUnPdJ6IgvMtsr3hiVAlZvBqSyy2JOSdpNHdoLn3w66K61nFoXe7ixzlwcE7qsxyMjrwGczIqKFG4Q1Z4hlO8Gz13uvrOuFlZSjqGUjBBAIIPMEHnIF2i7CVVnOiL02OTu11n7o4xlnrYFVQZGSMcwBxIE5sVgVbNDz93x89fA9DB490nlmrr08COUhXckn7upd9/kMgY6nmceS+M6n2S2aaNMgcYsfNloznFlh3ioPULkKD4KJzjQaK3SWgamvf09brbffSrNu8SU76o5IUFVYlS26qrkBTOu02qyhlIZWAKsCCGBGQQRzBHWafD8O43m/BeH79jP4hiu2kkti+IiemecIiIAiIgFrrkTWOnM24gXNKyvHWR3tNZr81JoVrBYk23XYNaKOAGA28WJOeCkcOYkl1C8Z5W2tsU6So3XvuICBnDMSWOAAqgkn/qZlNW2RondHK+2PZPVoPtGrvGp4gGzJUVbxAA7nG6q5PNeWeXMyHK5sJRT7o+J/LwX1ns9ue2F2tPAPVpjjcQ8DYPzMRwPoMj1nm7HRmKVom/Y5xXWPxN4seijmT4AzGSdr8T2MDVtFwm7RSu3aza5X7+e/BEh7HdnO/1VS/grC22j8qK33SnzdhnHgjTtTPgTx+ymwRoqNwnftc799mMd5YR08FAwqjoAPOeu4kKpkPPxVd15uVrLguSOe9rOzL12NrNCMWc76B8F45khfz8/XpxzvZ+x3apLhkHDDg6H4lP9vP8A/JLb1xOf9tOzTh/tui925cm2sDPeDq271bhxH4vXndNT1jucqdtGdY0epDjz/eXazVpUpdyAACSTw5SA9gu1SapOBw6430zxU9CPFT0M9PaFZ2lvYO7RWxVCDxvuQ4Z/OtGBUZ+JgxxgLnVTdu8W1Mle17NWxWslE8Rwdh4r+UeZ48+A4GW7S2vTosfaCtoJ4M+GuB54Ct/EA4/BgjHwniZ5GnvbSZRxl+VR+FbXY7qoTx3GyRnpjJHIhco7NpWTda/f3uPfs9fw1r/h1jovzOTxmSnJK5ayuepsntps/UWCtGTfzgKV3GJ8AGAJ+U9+w8ZzPbWyaLKbmcbu5W7iwfHW1alldW5gqRmdL0lTmqsv8e4m/wD1FRvfrmXhLOiGsrKS0mZhS3hLGWYyoy4E3RjlyiVBlyqTylIUXcktE3qhwllVAHPjM07YqyM5O7MOn0ypvbo+JmZieJZm8SfLAHgAByEuopVFVEUKqgKqqAqqoGAABwAA6TJEsQIiIAiIgCIiAIiIBQiRvU9i9PdqjqdSX1BGO5qsINFIwM7tQADEkEktnp4CSWR7tedWUVNMxrDZ7y1KxbaoH4a1ZwAzZGGOQMNnBxAOee03QV2ayvT6dDbqGGe7Qg7o4YNn5FGc8f0BzJl2E7CpoUL2EWapxiywfCi8+7qzyXlk82IzwGAN3sR2ZTRVsQhWy05cu/e3EDl3tvJnJJZt33QWIGQMmSyqikbTrzmkm9jTuq3fSYSvHM9EjM1raPD6TOdK+xRS5mhqad4cDxE0FAzPWYY9ZqX05PD9plThZ2Ikjkfb3Y76G4avTMaxYWVwpwQ7qSSo8CAT5Fc+nTuw+sp1OjrbT4RFUJ3fWooADWR5cPUEHrMe2dCrmk2KGqDOLQRkBbKnTeb+XJAPgGJPAEyAaF7NgbR3SSdFqB7rE5XdzwYn89ZOD4q2fDHS4kJnSdu7G75SrHd5EOOaspyrDpkEAzQwEULnebHEjlnyE2Noa6xvjYInixCr9TGh0Lufu1IHW6xSFA/2aNxsblgkBOOctjdPO45n9Je9jU0+zTfatOPcUrZqTjhug71dPq5AJHH3FIPxqZN5g0WkWpd1eWSSScszHiWY9STM86IxUVYo3cTG9IMyRLEGFdOPWZQJWIAiIgCIiAIiIAiIgCIiAIiIAiIgCIiAIiIBY6ZmJtMDNiIBqpVggY4eM8ztN2V0+t07U2KFJ4pYqjerccmH65HUEjrPdiAeP2Y2H9lorrYpbYibhuFQrZ1HBcjLHO7ugnJyRnrPYiIAiIgCIiAIiIAiIgCIiAIiIAiIgCIiAIiIAiIgCIiAIiIAiIgCIiAIiIAiIgCIiAIiIAiIgCIiAIiIAiIgCIiAIiIAiIgCIiAIiIAiIgCIiAIiIAiIgCIiAIiIAiIgCIiAIiIAiIgH/9k=" id="713" name="Google Shape;713;p7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p1cdn4static.sharpschool.com/UserFiles/Servers/Server_757759/Image/Margaret's%20Web%20Page%20Stuff/graduation%20cap%20and%20diploma.gif" id="714" name="Google Shape;714;p73"/>
          <p:cNvPicPr preferRelativeResize="0"/>
          <p:nvPr/>
        </p:nvPicPr>
        <p:blipFill rotWithShape="1">
          <a:blip r:embed="rId4">
            <a:alphaModFix/>
          </a:blip>
          <a:srcRect b="0" l="0" r="0" t="0"/>
          <a:stretch/>
        </p:blipFill>
        <p:spPr>
          <a:xfrm>
            <a:off x="1548011" y="1623390"/>
            <a:ext cx="1880989" cy="1880989"/>
          </a:xfrm>
          <a:prstGeom prst="rect">
            <a:avLst/>
          </a:prstGeom>
          <a:noFill/>
          <a:ln>
            <a:noFill/>
          </a:ln>
        </p:spPr>
      </p:pic>
      <p:sp>
        <p:nvSpPr>
          <p:cNvPr descr="data:image/png;base64,iVBORw0KGgoAAAANSUhEUgAAARwAAACxCAMAAAAh3/JWAAAAk1BMVEX////8HBn8AAD8EAv9ZGP+vbz8GBX8Ew/8FhP8Eg78Pz38DAb/6+v/+Pj/8vL/7u79hIP+0tL+raz/4eH8IB3+wcH+1dX9j47+zMz9dXT9m5r8Kyj9cG/9iIf9gH//39/8OTf9lZT+trb9VlX8RkX8Tkz9oqH9YV/9enn+uLf9bGv9jYz+sK/8Ojj9WVf+p6f8MC+D/C09AAAK00lEQVR4nO2daWOqOhCGzaAhCrijVFqXundR//+vu5ngwq4CveRIni/ntB/oOIbMm8lkUquVh1Xi35Ye5ZwUzLINkJl+2QbITL1sA2TGLdsAiZlB2RZIjA0qXCWyh17ZJsjLGD7LNkFeDnAs2wR5acF32SZIi+Uah7JtkJaRzk5l2yAtDlAldJLYA4F22UbIyjd3jhI6CWw1AvuyjZCVtU7gp2wjJKV9YgTGZVshKSOdEm1bthWS0gNCWKtsKySFR3JCVborng90DumUbYac1DVCiKGETixLnTsH7LLNkJIOj+TcOSrdFcfMIOgcJXTiGAE6R1NbV3F8Cufo67LtkJIP4Rz2W7YdUvIu5hzqqmKCGA5NIiYdJXSidE5UOAecsi2REFNMOUSlu+IQkZwqoRPLD3cObIBoX2VbIiHf6Jw2kKba14uyMzCZA0RflW2JhPA1OV86DKkSOlE6LsW5mLvIGJVti3S0ccqZ4BoClHPCYCQHu3bkzmmUbYt09NE5HfwHFmXbIh0LINRo1xwgxlvZtkjH1CCsZeHUo9JdEdY8TL3zf0GluyJYlEfyD/4fJXSiWGJlVRNaEAZlWyMZIpJjmqvLw9WsbGskQ0RyfJ0mSuhE4D6hQ3TOUQmdCHxNri/xP1zowLRsaySjxc7izwQvpCtuwDmSY9hSQieIiOSiVtJyudBRNTp+sOLtnKpYNr2wpbggsuue9puCUoFBNkDYyXuZxqAKmIK8GdddB+4nmJRrjWT88kh+3q9CofNRrjWSgZH8fEjPVOmuICK7fl5RdZTQCeLcInmtzYXOUJ26uvHJl530kqjAjI46e38DI/nvxSE8cimh4+P9siZHukroBOBr8lvlyUQJnQBD6vOHrdJdfkyd+t6kARc6uzLNkQvnkl0XDFSNjp8GJpCvAapzopSoWH4BI/n89iMKndJskY4vI7Bi+NJUuuvGSg8k1XeGEjo35oz4uwotgKgmQxcGhAaGiq1U4I1gJMeGeCqjc4WPFEp8SYqZpoTOFdwn95+1N7nQMUqzRjJCkdzrhlKWMbKBoi9QO7BV+3oXrBaP5IFev+9K6FwYYMIiUK+EQkc1GRKIirdApRtfiIr6QAVG8tD821MZnQsYyUngNyMldC7w6be5DPzGxK2rkqyRDAzcoUOvLfZ/tZpsz2aOxEeYopHcU4F/v3U1akwPcwIAU2lFlViThyqPMd31t0LHtN9+uVuajBJCYbiQNC07u5Rn+xj/baW21dhSMBi5QsGV88aJaCT3Orj+WbrL7AJo9OIWSnX0EoOTjFPPAqL975y/Ezqzd4CzZ2iTe4m46xZ47ikywWZOdvXv/O7eGdHjZ73wOr0onDoYnmcYgHvY2GLa/5wL98ChqInZmgAYGsB73lKauhbd/TWH9C96attr0LwxY8B86vgs789xOBm0mImusz4PTmjli7ntFouZX06MukUHkNkXNM/T7/DdCT3d2gwNHE5FLOlM17jM9MZvrsFoNmlMyxyuAlmxQqc91ozz++Qu4iweHLDBZQETT9vVbnEQcnXmGIj+HuHfYtvoQpsM/bjeSNfhdEyaCBZ85qG5O9RYLZ9v+Gfr5ngWZtejVW7fxRYwzdZixuWjZpXWo9HB7zxn+Yu1Fn2AQCCm+RzzGI/kMW1+fwoVOhtvHqZwuuPwdgvy9sV6Q9/AcIJv7r7FhyvNcSqzGytpGgUeSTO92EFBv+9ua4UDOcckOhET14d1/ZESLbsoiYvkQgUW1WSo7w0bA7qPiA5rCUSfZ/5jNncGY74XyWmy7Nu31jwuktc6Bi0m3WUexLDRof5g8LPWRvZBOyCM6CwgjB2DZj7u3PaVZ/vhoXxegNCxidcNdv747G6e9KzTTmfeJDoNfZo+H4oZe6ebsZFcqECSX+iMRbxowvczMr4HXJ5n0v1cKTES6QGJLYGyxXNR8RZjyaGZ//KQwdKLqqsnH4TRIEshww4bucSMuXrWBAyf3fVlzO/R3TlVYAMXBHzYTJ5+PbFM/PlWjgtI6ADZ5nN0pmOr3AlG3PSHTYby5Z+6ngRbZ3k5VxobPhvPMYgnaLMR/5BxI+AeuE6IE+yfOYWOKYSqnlHumkCf/TRi3CQtPRaZXlQLe7zFKXonX5MhR4gbmGcVp3hc8Kls2xh9k/z5t5ChragV2Qo+006Yix5jgeJGh252MTB+akfa6uLnSLkJpuPqz+9wD2Ky6x4gulRlwtyK9c0p14SO3/WjFwmMVvgxUkXrCOjTSnmP5dmxmmJIswod5yTWN+/52hoM8Lt+KCTM3jCJBne+yiP67+spm7CLbfxoxH29TAnqCegYwHNvtQjdH53PzZ4fx9msNXyH4XBvmGOLeRhungiC34nbDN1sV8i1v4SprQL2WRr4JkSM4+tYHwCg49oN3u5PAVMxoMl2sm8kEZwIsHFFfLTdPCh0LKttDmYj/h3aNn+890oVU6i7we+6bvuM389Ei6gw7LFIJFI9uB+UTGBchcqzffRjViT2R3f3Xt8u16vW/OQOCdP1pqYZ/qdz4acVtlmKb4IWMP4Y4xwG7oNT/+6yY5ZEcMpOiuTevl64p3YdwDC0ZlPXGWP0SugPrIsrCxiHPg0fy31gPnQdwN08HFWPRrp79JXvUQM8Mh0fkzpAmqGpuj2843jxNRZ6+3AfmP/p3Dmfp5aP1XJqPyM4zN0QApOWD7Ha8c2VfJHAVgkPjwoddGXCg68TpFtwcYbdNPyPz19uYDY+vuqxrHiU9S+ZjomRPE7oHIG68c+9klPcxDDa+h6//csmfabIxt/Gw0fKEZBoq8kuvHZ7lOm1N5cAlV6Spo4KnTl77ctzcS3lq5+gcVvBZybhSm0LLs2ZXpW3W3OumhfJk7TsMdxkqAGv3il55s8JjSDlxqZIAdMECggWcvNlkGsZ7T7teL0ZTnetm8art7s9d+kX/KTta1phoQMVqGqva9cREb9PfgZbTTLfOzeCXNUc/wYO7u54H3qdmk8KtZrsQxXOYOGH9tKpbkokF/38/aHsDarQycu+bB5bhKZdFfwdFDrDTFs//xx8hSWkrojkyaNhE9jOMKEaXQoa500hO7ao64odSHc1oCIX9GAhbceL5CmvSlDoLKAiJ7D23p7QNL0LacffH6+2qkxndpeh+MOkRMq+GbaaNC5TkjWszIUHP+Lmi1+WXk+Lzrs4x4HKdJ20TgwWWESQulp68wmdfvpu60txBNYa6eFTwSG6PqFTr9BBc8tl+oqS9KMx/laTrSpdQIMN3sidWmMUOueNlpFepZ4x3h5UeuHV4CZ07MoEcsFE1NCkVsAM4PredR+ulXkJOjh00pMQeIP5OWm4jKtVfmHGiUVdV649tc1hJVbkN8whvdd8Cs/eC6EzqlwP4C7cO+SKrSbFXLOpyIr8xkCP1JiEWFxKOr+qkAQMsrtXXmmf013WvHo9FWf3NulG5yKMQRU7eG3vlIvNDK+Tw76KjfF6d2YS0/UC2lRdrxLD2hM665cuy8kKHkkb1TqvXZaTFWw1ua/12GuX5WRkISq1FwUdon4xGuLykPqrl+VkoycyOqRqa4fHGGmEtdrhplUKAbaadH9Um9J4WnjQowJlOZngKlBdsJdEXUutNag249xn718YrMdQgTwBG1Rj5ER6RgXqa7NiVqcsJwMndXVIMvPqlOU8z1JddJXMVAXyZH6qUgmYBbWuSkG2gfMfifSH15TO9vEAAAAASUVORK5CYII=" id="715" name="Google Shape;715;p73"/>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ata:image/png;base64,iVBORw0KGgoAAAANSUhEUgAAARwAAACxCAMAAAAh3/JWAAAAk1BMVEX////8HBn8AAD8EAv9ZGP+vbz8GBX8Ew/8FhP8Eg78Pz38DAb/6+v/+Pj/8vL/7u79hIP+0tL+raz/4eH8IB3+wcH+1dX9j47+zMz9dXT9m5r8Kyj9cG/9iIf9gH//39/8OTf9lZT+trb9VlX8RkX8Tkz9oqH9YV/9enn+uLf9bGv9jYz+sK/8Ojj9WVf+p6f8MC+D/C09AAAK00lEQVR4nO2daWOqOhCGzaAhCrijVFqXundR//+vu5ngwq4CveRIni/ntB/oOIbMm8lkUquVh1Xi35Ye5ZwUzLINkJl+2QbITL1sA2TGLdsAiZlB2RZIjA0qXCWyh17ZJsjLGD7LNkFeDnAs2wR5acF32SZIi+Uah7JtkJaRzk5l2yAtDlAldJLYA4F22UbIyjd3jhI6CWw1AvuyjZCVtU7gp2wjJKV9YgTGZVshKSOdEm1bthWS0gNCWKtsKySFR3JCVborng90DumUbYac1DVCiKGETixLnTsH7LLNkJIOj+TcOSrdFcfMIOgcJXTiGAE6R1NbV3F8Cufo67LtkJIP4Rz2W7YdUvIu5hzqqmKCGA5NIiYdJXSidE5UOAecsi2REFNMOUSlu+IQkZwqoRPLD3cObIBoX2VbIiHf6Jw2kKba14uyMzCZA0RflW2JhPA1OV86DKkSOlE6LsW5mLvIGJVti3S0ccqZ4BoClHPCYCQHu3bkzmmUbYt09NE5HfwHFmXbIh0LINRo1xwgxlvZtkjH1CCsZeHUo9JdEdY8TL3zf0GluyJYlEfyD/4fJXSiWGJlVRNaEAZlWyMZIpJjmqvLw9WsbGskQ0RyfJ0mSuhE4D6hQ3TOUQmdCHxNri/xP1zowLRsaySjxc7izwQvpCtuwDmSY9hSQieIiOSiVtJyudBRNTp+sOLtnKpYNr2wpbggsuue9puCUoFBNkDYyXuZxqAKmIK8GdddB+4nmJRrjWT88kh+3q9CofNRrjWSgZH8fEjPVOmuICK7fl5RdZTQCeLcInmtzYXOUJ26uvHJl530kqjAjI46e38DI/nvxSE8cimh4+P9siZHukroBOBr8lvlyUQJnQBD6vOHrdJdfkyd+t6kARc6uzLNkQvnkl0XDFSNjp8GJpCvAapzopSoWH4BI/n89iMKndJskY4vI7Bi+NJUuuvGSg8k1XeGEjo35oz4uwotgKgmQxcGhAaGiq1U4I1gJMeGeCqjc4WPFEp8SYqZpoTOFdwn95+1N7nQMUqzRjJCkdzrhlKWMbKBoi9QO7BV+3oXrBaP5IFev+9K6FwYYMIiUK+EQkc1GRKIirdApRtfiIr6QAVG8tD821MZnQsYyUngNyMldC7w6be5DPzGxK2rkqyRDAzcoUOvLfZ/tZpsz2aOxEeYopHcU4F/v3U1akwPcwIAU2lFlViThyqPMd31t0LHtN9+uVuajBJCYbiQNC07u5Rn+xj/baW21dhSMBi5QsGV88aJaCT3Orj+WbrL7AJo9OIWSnX0EoOTjFPPAqL975y/Ezqzd4CzZ2iTe4m46xZ47ikywWZOdvXv/O7eGdHjZ73wOr0onDoYnmcYgHvY2GLa/5wL98ChqInZmgAYGsB73lKauhbd/TWH9C96attr0LwxY8B86vgs789xOBm0mImusz4PTmjli7ntFouZX06MukUHkNkXNM/T7/DdCT3d2gwNHE5FLOlM17jM9MZvrsFoNmlMyxyuAlmxQqc91ozz++Qu4iweHLDBZQETT9vVbnEQcnXmGIj+HuHfYtvoQpsM/bjeSNfhdEyaCBZ85qG5O9RYLZ9v+Gfr5ngWZtejVW7fxRYwzdZixuWjZpXWo9HB7zxn+Yu1Fn2AQCCm+RzzGI/kMW1+fwoVOhtvHqZwuuPwdgvy9sV6Q9/AcIJv7r7FhyvNcSqzGytpGgUeSTO92EFBv+9ua4UDOcckOhET14d1/ZESLbsoiYvkQgUW1WSo7w0bA7qPiA5rCUSfZ/5jNncGY74XyWmy7Nu31jwuktc6Bi0m3WUexLDRof5g8LPWRvZBOyCM6CwgjB2DZj7u3PaVZ/vhoXxegNCxidcNdv747G6e9KzTTmfeJDoNfZo+H4oZe6ebsZFcqECSX+iMRbxowvczMr4HXJ5n0v1cKTES6QGJLYGyxXNR8RZjyaGZ//KQwdKLqqsnH4TRIEshww4bucSMuXrWBAyf3fVlzO/R3TlVYAMXBHzYTJ5+PbFM/PlWjgtI6ADZ5nN0pmOr3AlG3PSHTYby5Z+6ngRbZ3k5VxobPhvPMYgnaLMR/5BxI+AeuE6IE+yfOYWOKYSqnlHumkCf/TRi3CQtPRaZXlQLe7zFKXonX5MhR4gbmGcVp3hc8Kls2xh9k/z5t5ChragV2Qo+006Yix5jgeJGh252MTB+akfa6uLnSLkJpuPqz+9wD2Ky6x4gulRlwtyK9c0p14SO3/WjFwmMVvgxUkXrCOjTSnmP5dmxmmJIswod5yTWN+/52hoM8Lt+KCTM3jCJBne+yiP67+spm7CLbfxoxH29TAnqCegYwHNvtQjdH53PzZ4fx9msNXyH4XBvmGOLeRhungiC34nbDN1sV8i1v4SprQL2WRr4JkSM4+tYHwCg49oN3u5PAVMxoMl2sm8kEZwIsHFFfLTdPCh0LKttDmYj/h3aNn+890oVU6i7we+6bvuM389Ei6gw7LFIJFI9uB+UTGBchcqzffRjViT2R3f3Xt8u16vW/OQOCdP1pqYZ/qdz4acVtlmKb4IWMP4Y4xwG7oNT/+6yY5ZEcMpOiuTevl64p3YdwDC0ZlPXGWP0SugPrIsrCxiHPg0fy31gPnQdwN08HFWPRrp79JXvUQM8Mh0fkzpAmqGpuj2843jxNRZ6+3AfmP/p3Dmfp5aP1XJqPyM4zN0QApOWD7Ha8c2VfJHAVgkPjwoddGXCg68TpFtwcYbdNPyPz19uYDY+vuqxrHiU9S+ZjomRPE7oHIG68c+9klPcxDDa+h6//csmfabIxt/Gw0fKEZBoq8kuvHZ7lOm1N5cAlV6Spo4KnTl77ctzcS3lq5+gcVvBZybhSm0LLs2ZXpW3W3OumhfJk7TsMdxkqAGv3il55s8JjSDlxqZIAdMECggWcvNlkGsZ7T7teL0ZTnetm8art7s9d+kX/KTta1phoQMVqGqva9cREb9PfgZbTTLfOzeCXNUc/wYO7u54H3qdmk8KtZrsQxXOYOGH9tKpbkokF/38/aHsDarQycu+bB5bhKZdFfwdFDrDTFs//xx8hSWkrojkyaNhE9jOMKEaXQoa500hO7ao64odSHc1oCIX9GAhbceL5CmvSlDoLKAiJ7D23p7QNL0LacffH6+2qkxndpeh+MOkRMq+GbaaNC5TkjWszIUHP+Lmi1+WXk+Lzrs4x4HKdJ20TgwWWESQulp68wmdfvpu60txBNYa6eFTwSG6PqFTr9BBc8tl+oqS9KMx/laTrSpdQIMN3sidWmMUOueNlpFepZ4x3h5UeuHV4CZ07MoEcsFE1NCkVsAM4PredR+ulXkJOjh00pMQeIP5OWm4jKtVfmHGiUVdV649tc1hJVbkN8whvdd8Cs/eC6EzqlwP4C7cO+SKrSbFXLOpyIr8xkCP1JiEWFxKOr+qkAQMsrtXXmmf013WvHo9FWf3NulG5yKMQRU7eG3vlIvNDK+Tw76KjfF6d2YS0/UC2lRdrxLD2hM665cuy8kKHkkb1TqvXZaTFWw1ua/12GuX5WRkISq1FwUdon4xGuLykPqrl+VkoycyOqRqa4fHGGmEtdrhplUKAbaadH9Um9J4WnjQowJlOZngKlBdsJdEXUutNag249xn718YrMdQgTwBG1Rj5ER6RgXqa7NiVqcsJwMndXVIMvPqlOU8z1JddJXMVAXyZH6qUgmYBbWuSkG2gfMfifSH15TO9vEAAAAASUVORK5CYII=" id="716" name="Google Shape;716;p73"/>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clker.com/cliparts/z/B/m/d/s/S/ekg-signal-hi.png" id="717" name="Google Shape;717;p73"/>
          <p:cNvPicPr preferRelativeResize="0"/>
          <p:nvPr/>
        </p:nvPicPr>
        <p:blipFill rotWithShape="1">
          <a:blip r:embed="rId5">
            <a:alphaModFix/>
          </a:blip>
          <a:srcRect b="0" l="0" r="0" t="0"/>
          <a:stretch/>
        </p:blipFill>
        <p:spPr>
          <a:xfrm>
            <a:off x="3566446" y="2076629"/>
            <a:ext cx="1919954" cy="1199971"/>
          </a:xfrm>
          <a:prstGeom prst="rect">
            <a:avLst/>
          </a:prstGeom>
          <a:noFill/>
          <a:ln>
            <a:noFill/>
          </a:ln>
        </p:spPr>
      </p:pic>
      <p:pic>
        <p:nvPicPr>
          <p:cNvPr descr="http://mediad.publicbroadcasting.net/p/wvtf/files/201411/uva.png" id="718" name="Google Shape;718;p73"/>
          <p:cNvPicPr preferRelativeResize="0"/>
          <p:nvPr/>
        </p:nvPicPr>
        <p:blipFill rotWithShape="1">
          <a:blip r:embed="rId6">
            <a:alphaModFix/>
          </a:blip>
          <a:srcRect b="0" l="0" r="0" t="0"/>
          <a:stretch/>
        </p:blipFill>
        <p:spPr>
          <a:xfrm>
            <a:off x="5520457" y="1820714"/>
            <a:ext cx="1455886" cy="1455886"/>
          </a:xfrm>
          <a:prstGeom prst="rect">
            <a:avLst/>
          </a:prstGeom>
          <a:noFill/>
          <a:ln>
            <a:noFill/>
          </a:ln>
        </p:spPr>
      </p:pic>
      <p:pic>
        <p:nvPicPr>
          <p:cNvPr descr="http://www.geneticsandsociety.org/img/original/Brain1.jpg" id="719" name="Google Shape;719;p73"/>
          <p:cNvPicPr preferRelativeResize="0"/>
          <p:nvPr/>
        </p:nvPicPr>
        <p:blipFill rotWithShape="1">
          <a:blip r:embed="rId7">
            <a:alphaModFix/>
          </a:blip>
          <a:srcRect b="0" l="0" r="0" t="0"/>
          <a:stretch/>
        </p:blipFill>
        <p:spPr>
          <a:xfrm>
            <a:off x="7239000" y="1970442"/>
            <a:ext cx="1412344" cy="14123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500"/>
                                        <p:tgtEl>
                                          <p:spTgt spid="6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500"/>
                                        <p:tgtEl>
                                          <p:spTgt spid="7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5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2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2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2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2000"/>
                                        <p:tgtEl>
                                          <p:spTgt spid="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500"/>
                                        <p:tgtEl>
                                          <p:spTgt spid="7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500"/>
                                        <p:tgtEl>
                                          <p:spTgt spid="7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500"/>
                                        <p:tgtEl>
                                          <p:spTgt spid="7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t/>
            </a:r>
            <a:endParaRPr/>
          </a:p>
        </p:txBody>
      </p:sp>
      <p:sp>
        <p:nvSpPr>
          <p:cNvPr id="725" name="Google Shape;725;p7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p:txBody>
      </p:sp>
      <p:pic>
        <p:nvPicPr>
          <p:cNvPr id="726" name="Google Shape;726;p74"/>
          <p:cNvPicPr preferRelativeResize="0"/>
          <p:nvPr/>
        </p:nvPicPr>
        <p:blipFill rotWithShape="1">
          <a:blip r:embed="rId3">
            <a:alphaModFix/>
          </a:blip>
          <a:srcRect b="38426" l="31365" r="33365" t="17824"/>
          <a:stretch/>
        </p:blipFill>
        <p:spPr>
          <a:xfrm>
            <a:off x="1600200" y="1676400"/>
            <a:ext cx="5353756" cy="3733800"/>
          </a:xfrm>
          <a:prstGeom prst="rect">
            <a:avLst/>
          </a:prstGeom>
          <a:noFill/>
          <a:ln>
            <a:noFill/>
          </a:ln>
        </p:spPr>
      </p:pic>
      <p:sp>
        <p:nvSpPr>
          <p:cNvPr id="727" name="Google Shape;727;p74"/>
          <p:cNvSpPr/>
          <p:nvPr/>
        </p:nvSpPr>
        <p:spPr>
          <a:xfrm>
            <a:off x="609600" y="5410200"/>
            <a:ext cx="8001000"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rgbClr val="FF0000"/>
                </a:solidFill>
                <a:latin typeface="Calibri"/>
                <a:ea typeface="Calibri"/>
                <a:cs typeface="Calibri"/>
                <a:sym typeface="Calibri"/>
              </a:rPr>
              <a:t>In a field where so much remains unknown, knowing a little bit can make you an “expert.”</a:t>
            </a:r>
            <a:endParaRPr sz="32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500"/>
                                        <p:tgtEl>
                                          <p:spTgt spid="72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Why study Hair Cell Regeneration?</a:t>
            </a:r>
            <a:endParaRPr/>
          </a:p>
        </p:txBody>
      </p:sp>
      <p:sp>
        <p:nvSpPr>
          <p:cNvPr id="733" name="Google Shape;733;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Hearing impairment is the most common sensory deficit, affecting &gt;250 million worldwide.</a:t>
            </a:r>
            <a:endParaRPr/>
          </a:p>
          <a:p>
            <a:pPr indent="-342900" lvl="0" marL="342900" rtl="0" algn="l">
              <a:spcBef>
                <a:spcPts val="640"/>
              </a:spcBef>
              <a:spcAft>
                <a:spcPts val="0"/>
              </a:spcAft>
              <a:buClr>
                <a:schemeClr val="dk1"/>
              </a:buClr>
              <a:buSzPts val="3200"/>
              <a:buChar char="•"/>
            </a:pPr>
            <a:r>
              <a:rPr lang="en-US"/>
              <a:t>Adult onset hearing loss accounts for 4.6% of years lost to disability – the second-leading cause.</a:t>
            </a:r>
            <a:endParaRPr/>
          </a:p>
          <a:p>
            <a:pPr indent="-342900" lvl="0" marL="342900" rtl="0" algn="l">
              <a:spcBef>
                <a:spcPts val="640"/>
              </a:spcBef>
              <a:spcAft>
                <a:spcPts val="0"/>
              </a:spcAft>
              <a:buClr>
                <a:schemeClr val="dk1"/>
              </a:buClr>
              <a:buSzPts val="3200"/>
              <a:buChar char="•"/>
            </a:pPr>
            <a:r>
              <a:rPr lang="en-US"/>
              <a:t>Vestibular disorders affect 69 million Americans, resulting in 12x risk of falling.</a:t>
            </a:r>
            <a:endParaRPr/>
          </a:p>
        </p:txBody>
      </p:sp>
      <p:sp>
        <p:nvSpPr>
          <p:cNvPr id="734" name="Google Shape;734;p75"/>
          <p:cNvSpPr/>
          <p:nvPr/>
        </p:nvSpPr>
        <p:spPr>
          <a:xfrm>
            <a:off x="0" y="6255603"/>
            <a:ext cx="9144000"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u="sng">
                <a:solidFill>
                  <a:schemeClr val="hlink"/>
                </a:solidFill>
                <a:latin typeface="Calibri"/>
                <a:ea typeface="Calibri"/>
                <a:cs typeface="Calibri"/>
                <a:sym typeface="Calibri"/>
                <a:hlinkClick r:id="rId3"/>
              </a:rPr>
              <a:t>http://www.who.int/healthinfo/statistics/bod_hearingloss.pdf</a:t>
            </a:r>
            <a:endParaRPr sz="1200">
              <a:solidFill>
                <a:schemeClr val="dk1"/>
              </a:solidFill>
              <a:latin typeface="Calibri"/>
              <a:ea typeface="Calibri"/>
              <a:cs typeface="Calibri"/>
              <a:sym typeface="Calibri"/>
            </a:endParaRPr>
          </a:p>
          <a:p>
            <a:pPr indent="0" lvl="0" marL="0" marR="0" rtl="0" algn="r">
              <a:spcBef>
                <a:spcPts val="0"/>
              </a:spcBef>
              <a:spcAft>
                <a:spcPts val="0"/>
              </a:spcAft>
              <a:buNone/>
            </a:pPr>
            <a:r>
              <a:rPr lang="en-US" sz="1200">
                <a:solidFill>
                  <a:schemeClr val="dk1"/>
                </a:solidFill>
                <a:latin typeface="Calibri"/>
                <a:ea typeface="Calibri"/>
                <a:cs typeface="Calibri"/>
                <a:sym typeface="Calibri"/>
              </a:rPr>
              <a:t>Agrawal, Y., Carey, J.P., Della Santina, C.C., Schubert, M.C., and Minor, L.B. (2009). Disorders of balance and vestibular function in US adults: data from the National Health and Nutrition Examination Survey, 2001-2004. Arch. Intern. Med. </a:t>
            </a:r>
            <a:r>
              <a:rPr i="1" lang="en-US" sz="1200">
                <a:solidFill>
                  <a:schemeClr val="dk1"/>
                </a:solidFill>
                <a:latin typeface="Calibri"/>
                <a:ea typeface="Calibri"/>
                <a:cs typeface="Calibri"/>
                <a:sym typeface="Calibri"/>
              </a:rPr>
              <a:t>169</a:t>
            </a:r>
            <a:r>
              <a:rPr lang="en-US" sz="1200">
                <a:solidFill>
                  <a:schemeClr val="dk1"/>
                </a:solidFill>
                <a:latin typeface="Calibri"/>
                <a:ea typeface="Calibri"/>
                <a:cs typeface="Calibri"/>
                <a:sym typeface="Calibri"/>
              </a:rPr>
              <a:t>, 938–944.</a:t>
            </a:r>
            <a:endParaRPr/>
          </a:p>
          <a:p>
            <a:pPr indent="0" lvl="0" marL="0" marR="0" rtl="0" algn="r">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Organs of the Inner Ear</a:t>
            </a:r>
            <a:endParaRPr/>
          </a:p>
        </p:txBody>
      </p:sp>
      <p:pic>
        <p:nvPicPr>
          <p:cNvPr descr="http://www.clearwaterclinical.com/textbook/inner%20ear.jpg" id="740" name="Google Shape;740;p76"/>
          <p:cNvPicPr preferRelativeResize="0"/>
          <p:nvPr/>
        </p:nvPicPr>
        <p:blipFill rotWithShape="1">
          <a:blip r:embed="rId3">
            <a:alphaModFix/>
          </a:blip>
          <a:srcRect b="0" l="0" r="0" t="0"/>
          <a:stretch/>
        </p:blipFill>
        <p:spPr>
          <a:xfrm>
            <a:off x="1905000" y="1371600"/>
            <a:ext cx="7105650" cy="5286375"/>
          </a:xfrm>
          <a:prstGeom prst="rect">
            <a:avLst/>
          </a:prstGeom>
          <a:noFill/>
          <a:ln>
            <a:noFill/>
          </a:ln>
        </p:spPr>
      </p:pic>
      <p:sp>
        <p:nvSpPr>
          <p:cNvPr id="741" name="Google Shape;741;p76"/>
          <p:cNvSpPr txBox="1"/>
          <p:nvPr/>
        </p:nvSpPr>
        <p:spPr>
          <a:xfrm>
            <a:off x="228600" y="2057400"/>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Nod head “yes”</a:t>
            </a:r>
            <a:endParaRPr sz="1800">
              <a:solidFill>
                <a:schemeClr val="dk1"/>
              </a:solidFill>
              <a:latin typeface="Calibri"/>
              <a:ea typeface="Calibri"/>
              <a:cs typeface="Calibri"/>
              <a:sym typeface="Calibri"/>
            </a:endParaRPr>
          </a:p>
        </p:txBody>
      </p:sp>
      <p:sp>
        <p:nvSpPr>
          <p:cNvPr id="742" name="Google Shape;742;p76"/>
          <p:cNvSpPr txBox="1"/>
          <p:nvPr/>
        </p:nvSpPr>
        <p:spPr>
          <a:xfrm>
            <a:off x="228600" y="3791588"/>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Shake head “no”</a:t>
            </a:r>
            <a:endParaRPr sz="1800">
              <a:solidFill>
                <a:schemeClr val="dk1"/>
              </a:solidFill>
              <a:latin typeface="Calibri"/>
              <a:ea typeface="Calibri"/>
              <a:cs typeface="Calibri"/>
              <a:sym typeface="Calibri"/>
            </a:endParaRPr>
          </a:p>
        </p:txBody>
      </p:sp>
      <p:sp>
        <p:nvSpPr>
          <p:cNvPr id="743" name="Google Shape;743;p76"/>
          <p:cNvSpPr txBox="1"/>
          <p:nvPr/>
        </p:nvSpPr>
        <p:spPr>
          <a:xfrm>
            <a:off x="228600" y="2410691"/>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Cartwheel</a:t>
            </a:r>
            <a:endParaRPr sz="1800">
              <a:solidFill>
                <a:schemeClr val="dk1"/>
              </a:solidFill>
              <a:latin typeface="Calibri"/>
              <a:ea typeface="Calibri"/>
              <a:cs typeface="Calibri"/>
              <a:sym typeface="Calibri"/>
            </a:endParaRPr>
          </a:p>
        </p:txBody>
      </p:sp>
      <p:sp>
        <p:nvSpPr>
          <p:cNvPr id="744" name="Google Shape;744;p76"/>
          <p:cNvSpPr txBox="1"/>
          <p:nvPr/>
        </p:nvSpPr>
        <p:spPr>
          <a:xfrm>
            <a:off x="228600" y="3429000"/>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Drag race</a:t>
            </a:r>
            <a:endParaRPr sz="1800">
              <a:solidFill>
                <a:schemeClr val="dk1"/>
              </a:solidFill>
              <a:latin typeface="Calibri"/>
              <a:ea typeface="Calibri"/>
              <a:cs typeface="Calibri"/>
              <a:sym typeface="Calibri"/>
            </a:endParaRPr>
          </a:p>
        </p:txBody>
      </p:sp>
      <p:sp>
        <p:nvSpPr>
          <p:cNvPr id="745" name="Google Shape;745;p76"/>
          <p:cNvSpPr txBox="1"/>
          <p:nvPr/>
        </p:nvSpPr>
        <p:spPr>
          <a:xfrm>
            <a:off x="228600" y="3112532"/>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Elevator</a:t>
            </a:r>
            <a:endParaRPr sz="1800">
              <a:solidFill>
                <a:schemeClr val="dk1"/>
              </a:solidFill>
              <a:latin typeface="Calibri"/>
              <a:ea typeface="Calibri"/>
              <a:cs typeface="Calibri"/>
              <a:sym typeface="Calibri"/>
            </a:endParaRPr>
          </a:p>
        </p:txBody>
      </p:sp>
      <p:sp>
        <p:nvSpPr>
          <p:cNvPr id="746" name="Google Shape;746;p76"/>
          <p:cNvSpPr txBox="1"/>
          <p:nvPr/>
        </p:nvSpPr>
        <p:spPr>
          <a:xfrm>
            <a:off x="228600" y="2743200"/>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Sound</a:t>
            </a:r>
            <a:endParaRPr sz="1800">
              <a:solidFill>
                <a:schemeClr val="dk1"/>
              </a:solidFill>
              <a:latin typeface="Calibri"/>
              <a:ea typeface="Calibri"/>
              <a:cs typeface="Calibri"/>
              <a:sym typeface="Calibri"/>
            </a:endParaRPr>
          </a:p>
        </p:txBody>
      </p:sp>
      <p:sp>
        <p:nvSpPr>
          <p:cNvPr id="747" name="Google Shape;747;p76"/>
          <p:cNvSpPr txBox="1"/>
          <p:nvPr/>
        </p:nvSpPr>
        <p:spPr>
          <a:xfrm>
            <a:off x="6934200" y="6564868"/>
            <a:ext cx="2667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clearwaterclinical.com</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http://bayareaneurosurgery.com/anatomy/anat_br_nerves.jpg" id="158" name="Google Shape;158;p19"/>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159" name="Google Shape;159;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I – Olfactory Nerve</a:t>
            </a:r>
            <a:endParaRPr/>
          </a:p>
        </p:txBody>
      </p:sp>
      <p:sp>
        <p:nvSpPr>
          <p:cNvPr id="160" name="Google Shape;160;p19"/>
          <p:cNvSpPr txBox="1"/>
          <p:nvPr>
            <p:ph idx="1" type="body"/>
          </p:nvPr>
        </p:nvSpPr>
        <p:spPr>
          <a:xfrm>
            <a:off x="0" y="1600200"/>
            <a:ext cx="38100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Olfaction = sense of…</a:t>
            </a:r>
            <a:endParaRPr/>
          </a:p>
        </p:txBody>
      </p:sp>
      <p:sp>
        <p:nvSpPr>
          <p:cNvPr id="161" name="Google Shape;161;p19"/>
          <p:cNvSpPr/>
          <p:nvPr/>
        </p:nvSpPr>
        <p:spPr>
          <a:xfrm>
            <a:off x="7162800" y="2286000"/>
            <a:ext cx="15240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descr="http://bayareaneurosurgery.com/anatomy/anat_br_nerves.jpg" id="166" name="Google Shape;166;p20"/>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167" name="Google Shape;167;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II – Optic Nerve</a:t>
            </a:r>
            <a:endParaRPr/>
          </a:p>
        </p:txBody>
      </p:sp>
      <p:sp>
        <p:nvSpPr>
          <p:cNvPr id="168" name="Google Shape;168;p20"/>
          <p:cNvSpPr txBox="1"/>
          <p:nvPr>
            <p:ph idx="1" type="body"/>
          </p:nvPr>
        </p:nvSpPr>
        <p:spPr>
          <a:xfrm>
            <a:off x="76200" y="1798637"/>
            <a:ext cx="34290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Swinging light test</a:t>
            </a:r>
            <a:endParaRPr/>
          </a:p>
          <a:p>
            <a:pPr indent="-342900" lvl="0" marL="342900" rtl="0" algn="l">
              <a:spcBef>
                <a:spcPts val="480"/>
              </a:spcBef>
              <a:spcAft>
                <a:spcPts val="0"/>
              </a:spcAft>
              <a:buClr>
                <a:schemeClr val="dk1"/>
              </a:buClr>
              <a:buSzPts val="2400"/>
              <a:buChar char="•"/>
            </a:pPr>
            <a:r>
              <a:rPr lang="en-US" sz="2400"/>
              <a:t>Look for PERRL</a:t>
            </a:r>
            <a:endParaRPr/>
          </a:p>
          <a:p>
            <a:pPr indent="-190500" lvl="0" marL="342900" rtl="0" algn="l">
              <a:spcBef>
                <a:spcPts val="480"/>
              </a:spcBef>
              <a:spcAft>
                <a:spcPts val="0"/>
              </a:spcAft>
              <a:buClr>
                <a:schemeClr val="dk1"/>
              </a:buClr>
              <a:buSzPts val="2400"/>
              <a:buNone/>
            </a:pPr>
            <a:r>
              <a:t/>
            </a:r>
            <a:endParaRPr sz="2400"/>
          </a:p>
        </p:txBody>
      </p:sp>
      <p:sp>
        <p:nvSpPr>
          <p:cNvPr id="169" name="Google Shape;169;p20"/>
          <p:cNvSpPr/>
          <p:nvPr/>
        </p:nvSpPr>
        <p:spPr>
          <a:xfrm>
            <a:off x="7162800" y="2590800"/>
            <a:ext cx="1524000" cy="2286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http://bayareaneurosurgery.com/anatomy/anat_br_nerves.jpg" id="174" name="Google Shape;174;p21"/>
          <p:cNvPicPr preferRelativeResize="0"/>
          <p:nvPr/>
        </p:nvPicPr>
        <p:blipFill rotWithShape="1">
          <a:blip r:embed="rId3">
            <a:alphaModFix/>
          </a:blip>
          <a:srcRect b="0" l="0" r="0" t="0"/>
          <a:stretch/>
        </p:blipFill>
        <p:spPr>
          <a:xfrm>
            <a:off x="2971800" y="1175479"/>
            <a:ext cx="6172200" cy="5543551"/>
          </a:xfrm>
          <a:prstGeom prst="rect">
            <a:avLst/>
          </a:prstGeom>
          <a:noFill/>
          <a:ln>
            <a:noFill/>
          </a:ln>
        </p:spPr>
      </p:pic>
      <p:sp>
        <p:nvSpPr>
          <p:cNvPr id="175" name="Google Shape;175;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CN III, IV + VI –  				</a:t>
            </a:r>
            <a:endParaRPr/>
          </a:p>
        </p:txBody>
      </p:sp>
      <p:sp>
        <p:nvSpPr>
          <p:cNvPr id="176" name="Google Shape;176;p21"/>
          <p:cNvSpPr txBox="1"/>
          <p:nvPr>
            <p:ph idx="1" type="body"/>
          </p:nvPr>
        </p:nvSpPr>
        <p:spPr>
          <a:xfrm>
            <a:off x="76200" y="1798637"/>
            <a:ext cx="2971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Motor components of eye</a:t>
            </a:r>
            <a:endParaRPr/>
          </a:p>
          <a:p>
            <a:pPr indent="-342900" lvl="0" marL="342900" rtl="0" algn="l">
              <a:spcBef>
                <a:spcPts val="480"/>
              </a:spcBef>
              <a:spcAft>
                <a:spcPts val="0"/>
              </a:spcAft>
              <a:buClr>
                <a:schemeClr val="dk1"/>
              </a:buClr>
              <a:buSzPts val="2400"/>
              <a:buChar char="•"/>
            </a:pPr>
            <a:r>
              <a:rPr lang="en-US" sz="2400"/>
              <a:t>H-test</a:t>
            </a:r>
            <a:endParaRPr/>
          </a:p>
          <a:p>
            <a:pPr indent="-342900" lvl="0" marL="342900" rtl="0" algn="l">
              <a:spcBef>
                <a:spcPts val="480"/>
              </a:spcBef>
              <a:spcAft>
                <a:spcPts val="0"/>
              </a:spcAft>
              <a:buClr>
                <a:schemeClr val="dk1"/>
              </a:buClr>
              <a:buSzPts val="2400"/>
              <a:buChar char="•"/>
            </a:pPr>
            <a:r>
              <a:rPr lang="en-US" sz="2400"/>
              <a:t>Accomodation</a:t>
            </a:r>
            <a:endParaRPr sz="2400"/>
          </a:p>
          <a:p>
            <a:pPr indent="0" lvl="0" marL="0" rtl="0" algn="l">
              <a:spcBef>
                <a:spcPts val="480"/>
              </a:spcBef>
              <a:spcAft>
                <a:spcPts val="0"/>
              </a:spcAft>
              <a:buClr>
                <a:schemeClr val="dk1"/>
              </a:buClr>
              <a:buSzPts val="2400"/>
              <a:buNone/>
            </a:pPr>
            <a:r>
              <a:t/>
            </a:r>
            <a:endParaRPr sz="2400"/>
          </a:p>
        </p:txBody>
      </p:sp>
      <p:sp>
        <p:nvSpPr>
          <p:cNvPr id="177" name="Google Shape;177;p21"/>
          <p:cNvSpPr txBox="1"/>
          <p:nvPr/>
        </p:nvSpPr>
        <p:spPr>
          <a:xfrm>
            <a:off x="5067300" y="228600"/>
            <a:ext cx="38481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2750"/>
              <a:buFont typeface="Calibri"/>
              <a:buNone/>
            </a:pPr>
            <a:r>
              <a:rPr lang="en-US" sz="2750">
                <a:solidFill>
                  <a:schemeClr val="dk1"/>
                </a:solidFill>
                <a:latin typeface="Calibri"/>
                <a:ea typeface="Calibri"/>
                <a:cs typeface="Calibri"/>
                <a:sym typeface="Calibri"/>
              </a:rPr>
              <a:t>Oculomotor nerve</a:t>
            </a:r>
            <a:endParaRPr/>
          </a:p>
          <a:p>
            <a:pPr indent="0" lvl="0" marL="0" marR="0" rtl="0" algn="l">
              <a:lnSpc>
                <a:spcPct val="80000"/>
              </a:lnSpc>
              <a:spcBef>
                <a:spcPts val="0"/>
              </a:spcBef>
              <a:spcAft>
                <a:spcPts val="0"/>
              </a:spcAft>
              <a:buClr>
                <a:schemeClr val="dk1"/>
              </a:buClr>
              <a:buSzPts val="2750"/>
              <a:buFont typeface="Calibri"/>
              <a:buNone/>
            </a:pPr>
            <a:r>
              <a:rPr lang="en-US" sz="2750">
                <a:solidFill>
                  <a:schemeClr val="dk1"/>
                </a:solidFill>
                <a:latin typeface="Calibri"/>
                <a:ea typeface="Calibri"/>
                <a:cs typeface="Calibri"/>
                <a:sym typeface="Calibri"/>
              </a:rPr>
              <a:t>Trochlear nerve</a:t>
            </a:r>
            <a:endParaRPr/>
          </a:p>
          <a:p>
            <a:pPr indent="0" lvl="0" marL="0" marR="0" rtl="0" algn="l">
              <a:lnSpc>
                <a:spcPct val="80000"/>
              </a:lnSpc>
              <a:spcBef>
                <a:spcPts val="0"/>
              </a:spcBef>
              <a:spcAft>
                <a:spcPts val="0"/>
              </a:spcAft>
              <a:buClr>
                <a:schemeClr val="dk1"/>
              </a:buClr>
              <a:buSzPts val="2750"/>
              <a:buFont typeface="Calibri"/>
              <a:buNone/>
            </a:pPr>
            <a:r>
              <a:rPr lang="en-US" sz="2750">
                <a:solidFill>
                  <a:schemeClr val="dk1"/>
                </a:solidFill>
                <a:latin typeface="Calibri"/>
                <a:ea typeface="Calibri"/>
                <a:cs typeface="Calibri"/>
                <a:sym typeface="Calibri"/>
              </a:rPr>
              <a:t>Abducens nerve</a:t>
            </a:r>
            <a:endParaRPr sz="2750">
              <a:solidFill>
                <a:schemeClr val="dk1"/>
              </a:solidFill>
              <a:latin typeface="Calibri"/>
              <a:ea typeface="Calibri"/>
              <a:cs typeface="Calibri"/>
              <a:sym typeface="Calibri"/>
            </a:endParaRPr>
          </a:p>
        </p:txBody>
      </p:sp>
      <p:sp>
        <p:nvSpPr>
          <p:cNvPr id="178" name="Google Shape;178;p21"/>
          <p:cNvSpPr/>
          <p:nvPr/>
        </p:nvSpPr>
        <p:spPr>
          <a:xfrm>
            <a:off x="7162800" y="2895600"/>
            <a:ext cx="1524000" cy="5334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21"/>
          <p:cNvSpPr/>
          <p:nvPr/>
        </p:nvSpPr>
        <p:spPr>
          <a:xfrm>
            <a:off x="7181850" y="3771900"/>
            <a:ext cx="1524000" cy="266700"/>
          </a:xfrm>
          <a:prstGeom prst="rect">
            <a:avLst/>
          </a:prstGeom>
          <a:noFill/>
          <a:ln cap="flat" cmpd="sng" w="444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